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1.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5"/>
    <p:sldMasterId id="2147483846" r:id="rId6"/>
    <p:sldMasterId id="2147483780" r:id="rId7"/>
    <p:sldMasterId id="2147483858" r:id="rId8"/>
  </p:sldMasterIdLst>
  <p:notesMasterIdLst>
    <p:notesMasterId r:id="rId29"/>
  </p:notesMasterIdLst>
  <p:handoutMasterIdLst>
    <p:handoutMasterId r:id="rId30"/>
  </p:handoutMasterIdLst>
  <p:sldIdLst>
    <p:sldId id="2049" r:id="rId9"/>
    <p:sldId id="1782" r:id="rId10"/>
    <p:sldId id="2109" r:id="rId11"/>
    <p:sldId id="2110" r:id="rId12"/>
    <p:sldId id="2111" r:id="rId13"/>
    <p:sldId id="2112" r:id="rId14"/>
    <p:sldId id="2113" r:id="rId15"/>
    <p:sldId id="2134" r:id="rId16"/>
    <p:sldId id="2131" r:id="rId17"/>
    <p:sldId id="2132" r:id="rId18"/>
    <p:sldId id="2125" r:id="rId19"/>
    <p:sldId id="2126" r:id="rId20"/>
    <p:sldId id="2115" r:id="rId21"/>
    <p:sldId id="2127" r:id="rId22"/>
    <p:sldId id="2116" r:id="rId23"/>
    <p:sldId id="2117" r:id="rId24"/>
    <p:sldId id="2105" r:id="rId25"/>
    <p:sldId id="2133" r:id="rId26"/>
    <p:sldId id="2122" r:id="rId27"/>
    <p:sldId id="2055" r:id="rId28"/>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3E0546-33AA-5F5C-3B86-DBFFEA2E86AC}" name="Tshegofatso Motlhake   Transnet NPA   Ngqura" initials="TM" userId="S::Tshegofatso.Motlhake@transnet.net::f746f429-b2db-4c28-9d8b-5fedf191bceb" providerId="AD"/>
  <p188:author id="{B90C19AF-6D82-551B-E9D5-C3C581670072}" name="Dorah Kgotse   TNPA HQ" initials="DKTH" userId="S::Dorah.Kgotse@transnet.net::eb8085a1-4bad-4ccd-b2e2-a06006c097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BA02"/>
    <a:srgbClr val="FDC60D"/>
    <a:srgbClr val="E63C2B"/>
    <a:srgbClr val="959B51"/>
    <a:srgbClr val="F37920"/>
    <a:srgbClr val="0098AF"/>
    <a:srgbClr val="8CBE3A"/>
    <a:srgbClr val="E42313"/>
    <a:srgbClr val="D32E11"/>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guide orient="horz" pos="436"/>
        <p:guide pos="189"/>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8/10/relationships/authors" Targe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Master" Target="slideMasters/slideMaster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ebo Mhlanga   Transnet NPA   CPT" userId="bd6a40af-99eb-4683-a925-ef66d9fbdf7f" providerId="ADAL" clId="{173E2620-AA43-42EE-85B4-1DFA05D5556C}"/>
    <pc:docChg chg="addSld delSld modSld">
      <pc:chgData name="Mcebo Mhlanga   Transnet NPA   CPT" userId="bd6a40af-99eb-4683-a925-ef66d9fbdf7f" providerId="ADAL" clId="{173E2620-AA43-42EE-85B4-1DFA05D5556C}" dt="2026-10-14T13:33:05.161" v="347" actId="20577"/>
      <pc:docMkLst>
        <pc:docMk/>
      </pc:docMkLst>
      <pc:sldChg chg="modSp mod">
        <pc:chgData name="Mcebo Mhlanga   Transnet NPA   CPT" userId="bd6a40af-99eb-4683-a925-ef66d9fbdf7f" providerId="ADAL" clId="{173E2620-AA43-42EE-85B4-1DFA05D5556C}" dt="2026-10-09T12:16:44.257" v="106" actId="20577"/>
        <pc:sldMkLst>
          <pc:docMk/>
          <pc:sldMk cId="1847465525" sldId="1782"/>
        </pc:sldMkLst>
        <pc:spChg chg="mod">
          <ac:chgData name="Mcebo Mhlanga   Transnet NPA   CPT" userId="bd6a40af-99eb-4683-a925-ef66d9fbdf7f" providerId="ADAL" clId="{173E2620-AA43-42EE-85B4-1DFA05D5556C}" dt="2026-10-09T12:16:44.257" v="106" actId="20577"/>
          <ac:spMkLst>
            <pc:docMk/>
            <pc:sldMk cId="1847465525" sldId="1782"/>
            <ac:spMk id="4" creationId="{00000000-0000-0000-0000-000000000000}"/>
          </ac:spMkLst>
        </pc:spChg>
      </pc:sldChg>
      <pc:sldChg chg="modSp mod">
        <pc:chgData name="Mcebo Mhlanga   Transnet NPA   CPT" userId="bd6a40af-99eb-4683-a925-ef66d9fbdf7f" providerId="ADAL" clId="{173E2620-AA43-42EE-85B4-1DFA05D5556C}" dt="2026-10-12T06:57:13.522" v="335" actId="20577"/>
        <pc:sldMkLst>
          <pc:docMk/>
          <pc:sldMk cId="3079665997" sldId="2049"/>
        </pc:sldMkLst>
        <pc:spChg chg="mod">
          <ac:chgData name="Mcebo Mhlanga   Transnet NPA   CPT" userId="bd6a40af-99eb-4683-a925-ef66d9fbdf7f" providerId="ADAL" clId="{173E2620-AA43-42EE-85B4-1DFA05D5556C}" dt="2026-10-09T12:15:48.799" v="61" actId="20577"/>
          <ac:spMkLst>
            <pc:docMk/>
            <pc:sldMk cId="3079665997" sldId="2049"/>
            <ac:spMk id="2" creationId="{39992AED-ECDA-A3F1-0B86-DE9D6D2F1D3B}"/>
          </ac:spMkLst>
        </pc:spChg>
        <pc:spChg chg="mod">
          <ac:chgData name="Mcebo Mhlanga   Transnet NPA   CPT" userId="bd6a40af-99eb-4683-a925-ef66d9fbdf7f" providerId="ADAL" clId="{173E2620-AA43-42EE-85B4-1DFA05D5556C}" dt="2026-10-12T06:57:13.522" v="335" actId="20577"/>
          <ac:spMkLst>
            <pc:docMk/>
            <pc:sldMk cId="3079665997" sldId="2049"/>
            <ac:spMk id="521" creationId="{DD3D5241-53C0-7612-D85F-F4D957CE0428}"/>
          </ac:spMkLst>
        </pc:spChg>
      </pc:sldChg>
      <pc:sldChg chg="modSp mod">
        <pc:chgData name="Mcebo Mhlanga   Transnet NPA   CPT" userId="bd6a40af-99eb-4683-a925-ef66d9fbdf7f" providerId="ADAL" clId="{173E2620-AA43-42EE-85B4-1DFA05D5556C}" dt="2026-10-09T13:07:55.608" v="288" actId="20577"/>
        <pc:sldMkLst>
          <pc:docMk/>
          <pc:sldMk cId="3397307929" sldId="2105"/>
        </pc:sldMkLst>
        <pc:spChg chg="mod">
          <ac:chgData name="Mcebo Mhlanga   Transnet NPA   CPT" userId="bd6a40af-99eb-4683-a925-ef66d9fbdf7f" providerId="ADAL" clId="{173E2620-AA43-42EE-85B4-1DFA05D5556C}" dt="2026-10-09T13:07:55.608" v="288" actId="20577"/>
          <ac:spMkLst>
            <pc:docMk/>
            <pc:sldMk cId="3397307929" sldId="2105"/>
            <ac:spMk id="5" creationId="{E7BDCD38-CA41-1A8B-FDAB-B28561438DC3}"/>
          </ac:spMkLst>
        </pc:spChg>
      </pc:sldChg>
      <pc:sldChg chg="modSp mod">
        <pc:chgData name="Mcebo Mhlanga   Transnet NPA   CPT" userId="bd6a40af-99eb-4683-a925-ef66d9fbdf7f" providerId="ADAL" clId="{173E2620-AA43-42EE-85B4-1DFA05D5556C}" dt="2026-10-09T12:17:34.833" v="129" actId="20577"/>
        <pc:sldMkLst>
          <pc:docMk/>
          <pc:sldMk cId="1562471255" sldId="2109"/>
        </pc:sldMkLst>
        <pc:spChg chg="mod">
          <ac:chgData name="Mcebo Mhlanga   Transnet NPA   CPT" userId="bd6a40af-99eb-4683-a925-ef66d9fbdf7f" providerId="ADAL" clId="{173E2620-AA43-42EE-85B4-1DFA05D5556C}" dt="2026-10-09T12:17:34.833" v="129" actId="20577"/>
          <ac:spMkLst>
            <pc:docMk/>
            <pc:sldMk cId="1562471255" sldId="2109"/>
            <ac:spMk id="4" creationId="{00000000-0000-0000-0000-000000000000}"/>
          </ac:spMkLst>
        </pc:spChg>
      </pc:sldChg>
      <pc:sldChg chg="modSp mod">
        <pc:chgData name="Mcebo Mhlanga   Transnet NPA   CPT" userId="bd6a40af-99eb-4683-a925-ef66d9fbdf7f" providerId="ADAL" clId="{173E2620-AA43-42EE-85B4-1DFA05D5556C}" dt="2026-10-12T06:00:14.247" v="334" actId="20577"/>
        <pc:sldMkLst>
          <pc:docMk/>
          <pc:sldMk cId="3375570005" sldId="2110"/>
        </pc:sldMkLst>
        <pc:spChg chg="mod">
          <ac:chgData name="Mcebo Mhlanga   Transnet NPA   CPT" userId="bd6a40af-99eb-4683-a925-ef66d9fbdf7f" providerId="ADAL" clId="{173E2620-AA43-42EE-85B4-1DFA05D5556C}" dt="2026-10-12T06:00:14.247" v="334" actId="20577"/>
          <ac:spMkLst>
            <pc:docMk/>
            <pc:sldMk cId="3375570005" sldId="2110"/>
            <ac:spMk id="4" creationId="{00000000-0000-0000-0000-000000000000}"/>
          </ac:spMkLst>
        </pc:spChg>
      </pc:sldChg>
      <pc:sldChg chg="modSp mod">
        <pc:chgData name="Mcebo Mhlanga   Transnet NPA   CPT" userId="bd6a40af-99eb-4683-a925-ef66d9fbdf7f" providerId="ADAL" clId="{173E2620-AA43-42EE-85B4-1DFA05D5556C}" dt="2026-10-09T12:24:01.743" v="151" actId="20577"/>
        <pc:sldMkLst>
          <pc:docMk/>
          <pc:sldMk cId="1970399425" sldId="2111"/>
        </pc:sldMkLst>
        <pc:spChg chg="mod">
          <ac:chgData name="Mcebo Mhlanga   Transnet NPA   CPT" userId="bd6a40af-99eb-4683-a925-ef66d9fbdf7f" providerId="ADAL" clId="{173E2620-AA43-42EE-85B4-1DFA05D5556C}" dt="2026-10-09T12:24:01.743" v="151" actId="20577"/>
          <ac:spMkLst>
            <pc:docMk/>
            <pc:sldMk cId="1970399425" sldId="2111"/>
            <ac:spMk id="4" creationId="{00000000-0000-0000-0000-000000000000}"/>
          </ac:spMkLst>
        </pc:spChg>
      </pc:sldChg>
      <pc:sldChg chg="modSp mod">
        <pc:chgData name="Mcebo Mhlanga   Transnet NPA   CPT" userId="bd6a40af-99eb-4683-a925-ef66d9fbdf7f" providerId="ADAL" clId="{173E2620-AA43-42EE-85B4-1DFA05D5556C}" dt="2026-10-09T12:24:32.159" v="175" actId="20577"/>
        <pc:sldMkLst>
          <pc:docMk/>
          <pc:sldMk cId="25411733" sldId="2112"/>
        </pc:sldMkLst>
        <pc:spChg chg="mod">
          <ac:chgData name="Mcebo Mhlanga   Transnet NPA   CPT" userId="bd6a40af-99eb-4683-a925-ef66d9fbdf7f" providerId="ADAL" clId="{173E2620-AA43-42EE-85B4-1DFA05D5556C}" dt="2026-10-09T12:24:32.159" v="175" actId="20577"/>
          <ac:spMkLst>
            <pc:docMk/>
            <pc:sldMk cId="25411733" sldId="2112"/>
            <ac:spMk id="4" creationId="{00000000-0000-0000-0000-000000000000}"/>
          </ac:spMkLst>
        </pc:spChg>
      </pc:sldChg>
      <pc:sldChg chg="modSp mod">
        <pc:chgData name="Mcebo Mhlanga   Transnet NPA   CPT" userId="bd6a40af-99eb-4683-a925-ef66d9fbdf7f" providerId="ADAL" clId="{173E2620-AA43-42EE-85B4-1DFA05D5556C}" dt="2026-10-09T13:48:05.470" v="328" actId="20577"/>
        <pc:sldMkLst>
          <pc:docMk/>
          <pc:sldMk cId="1388355988" sldId="2113"/>
        </pc:sldMkLst>
        <pc:spChg chg="mod">
          <ac:chgData name="Mcebo Mhlanga   Transnet NPA   CPT" userId="bd6a40af-99eb-4683-a925-ef66d9fbdf7f" providerId="ADAL" clId="{173E2620-AA43-42EE-85B4-1DFA05D5556C}" dt="2026-10-09T13:48:05.470" v="328" actId="20577"/>
          <ac:spMkLst>
            <pc:docMk/>
            <pc:sldMk cId="1388355988" sldId="2113"/>
            <ac:spMk id="4" creationId="{00000000-0000-0000-0000-000000000000}"/>
          </ac:spMkLst>
        </pc:spChg>
      </pc:sldChg>
      <pc:sldChg chg="modSp mod">
        <pc:chgData name="Mcebo Mhlanga   Transnet NPA   CPT" userId="bd6a40af-99eb-4683-a925-ef66d9fbdf7f" providerId="ADAL" clId="{173E2620-AA43-42EE-85B4-1DFA05D5556C}" dt="2026-10-09T12:54:11.823" v="216" actId="20577"/>
        <pc:sldMkLst>
          <pc:docMk/>
          <pc:sldMk cId="1274794244" sldId="2115"/>
        </pc:sldMkLst>
        <pc:spChg chg="mod">
          <ac:chgData name="Mcebo Mhlanga   Transnet NPA   CPT" userId="bd6a40af-99eb-4683-a925-ef66d9fbdf7f" providerId="ADAL" clId="{173E2620-AA43-42EE-85B4-1DFA05D5556C}" dt="2026-10-09T12:54:11.823" v="216" actId="20577"/>
          <ac:spMkLst>
            <pc:docMk/>
            <pc:sldMk cId="1274794244" sldId="2115"/>
            <ac:spMk id="4" creationId="{00000000-0000-0000-0000-000000000000}"/>
          </ac:spMkLst>
        </pc:spChg>
      </pc:sldChg>
      <pc:sldChg chg="modSp mod">
        <pc:chgData name="Mcebo Mhlanga   Transnet NPA   CPT" userId="bd6a40af-99eb-4683-a925-ef66d9fbdf7f" providerId="ADAL" clId="{173E2620-AA43-42EE-85B4-1DFA05D5556C}" dt="2026-10-14T13:33:05.161" v="347" actId="20577"/>
        <pc:sldMkLst>
          <pc:docMk/>
          <pc:sldMk cId="3487064305" sldId="2116"/>
        </pc:sldMkLst>
        <pc:graphicFrameChg chg="mod modGraphic">
          <ac:chgData name="Mcebo Mhlanga   Transnet NPA   CPT" userId="bd6a40af-99eb-4683-a925-ef66d9fbdf7f" providerId="ADAL" clId="{173E2620-AA43-42EE-85B4-1DFA05D5556C}" dt="2026-10-14T13:33:05.161" v="347" actId="20577"/>
          <ac:graphicFrameMkLst>
            <pc:docMk/>
            <pc:sldMk cId="3487064305" sldId="2116"/>
            <ac:graphicFrameMk id="5" creationId="{4BCF57E3-E86E-E052-FD34-60D404163AAB}"/>
          </ac:graphicFrameMkLst>
        </pc:graphicFrameChg>
      </pc:sldChg>
      <pc:sldChg chg="modSp mod">
        <pc:chgData name="Mcebo Mhlanga   Transnet NPA   CPT" userId="bd6a40af-99eb-4683-a925-ef66d9fbdf7f" providerId="ADAL" clId="{173E2620-AA43-42EE-85B4-1DFA05D5556C}" dt="2026-10-09T13:05:39.381" v="255" actId="20577"/>
        <pc:sldMkLst>
          <pc:docMk/>
          <pc:sldMk cId="2655114725" sldId="2117"/>
        </pc:sldMkLst>
        <pc:graphicFrameChg chg="mod modGraphic">
          <ac:chgData name="Mcebo Mhlanga   Transnet NPA   CPT" userId="bd6a40af-99eb-4683-a925-ef66d9fbdf7f" providerId="ADAL" clId="{173E2620-AA43-42EE-85B4-1DFA05D5556C}" dt="2026-10-09T13:05:39.381" v="255" actId="20577"/>
          <ac:graphicFrameMkLst>
            <pc:docMk/>
            <pc:sldMk cId="2655114725" sldId="2117"/>
            <ac:graphicFrameMk id="3" creationId="{D96FC7B5-9D53-E34D-5F87-A0A108836593}"/>
          </ac:graphicFrameMkLst>
        </pc:graphicFrameChg>
      </pc:sldChg>
      <pc:sldChg chg="modSp mod">
        <pc:chgData name="Mcebo Mhlanga   Transnet NPA   CPT" userId="bd6a40af-99eb-4683-a925-ef66d9fbdf7f" providerId="ADAL" clId="{173E2620-AA43-42EE-85B4-1DFA05D5556C}" dt="2026-10-09T12:46:39.040" v="212"/>
        <pc:sldMkLst>
          <pc:docMk/>
          <pc:sldMk cId="1925277973" sldId="2125"/>
        </pc:sldMkLst>
        <pc:spChg chg="mod">
          <ac:chgData name="Mcebo Mhlanga   Transnet NPA   CPT" userId="bd6a40af-99eb-4683-a925-ef66d9fbdf7f" providerId="ADAL" clId="{173E2620-AA43-42EE-85B4-1DFA05D5556C}" dt="2026-10-09T12:46:39.040" v="212"/>
          <ac:spMkLst>
            <pc:docMk/>
            <pc:sldMk cId="1925277973" sldId="2125"/>
            <ac:spMk id="4" creationId="{5776D731-7B3B-D705-6558-68AD972E7E48}"/>
          </ac:spMkLst>
        </pc:spChg>
      </pc:sldChg>
      <pc:sldChg chg="modSp mod">
        <pc:chgData name="Mcebo Mhlanga   Transnet NPA   CPT" userId="bd6a40af-99eb-4683-a925-ef66d9fbdf7f" providerId="ADAL" clId="{173E2620-AA43-42EE-85B4-1DFA05D5556C}" dt="2026-10-09T12:48:05.470" v="215" actId="2710"/>
        <pc:sldMkLst>
          <pc:docMk/>
          <pc:sldMk cId="1838850471" sldId="2126"/>
        </pc:sldMkLst>
        <pc:spChg chg="mod">
          <ac:chgData name="Mcebo Mhlanga   Transnet NPA   CPT" userId="bd6a40af-99eb-4683-a925-ef66d9fbdf7f" providerId="ADAL" clId="{173E2620-AA43-42EE-85B4-1DFA05D5556C}" dt="2026-10-09T12:48:05.470" v="215" actId="2710"/>
          <ac:spMkLst>
            <pc:docMk/>
            <pc:sldMk cId="1838850471" sldId="2126"/>
            <ac:spMk id="4" creationId="{4063715B-D25D-15DD-8857-71DBCE9A7BA4}"/>
          </ac:spMkLst>
        </pc:spChg>
      </pc:sldChg>
      <pc:sldChg chg="modSp add mod">
        <pc:chgData name="Mcebo Mhlanga   Transnet NPA   CPT" userId="bd6a40af-99eb-4683-a925-ef66d9fbdf7f" providerId="ADAL" clId="{173E2620-AA43-42EE-85B4-1DFA05D5556C}" dt="2026-10-09T12:39:51.455" v="202"/>
        <pc:sldMkLst>
          <pc:docMk/>
          <pc:sldMk cId="2746054395" sldId="2131"/>
        </pc:sldMkLst>
        <pc:spChg chg="mod">
          <ac:chgData name="Mcebo Mhlanga   Transnet NPA   CPT" userId="bd6a40af-99eb-4683-a925-ef66d9fbdf7f" providerId="ADAL" clId="{173E2620-AA43-42EE-85B4-1DFA05D5556C}" dt="2026-10-09T12:39:51.455" v="202"/>
          <ac:spMkLst>
            <pc:docMk/>
            <pc:sldMk cId="2746054395" sldId="2131"/>
            <ac:spMk id="4" creationId="{7DCA9C3C-0AA3-8D93-5805-87C080856541}"/>
          </ac:spMkLst>
        </pc:spChg>
      </pc:sldChg>
      <pc:sldChg chg="modSp add mod">
        <pc:chgData name="Mcebo Mhlanga   Transnet NPA   CPT" userId="bd6a40af-99eb-4683-a925-ef66d9fbdf7f" providerId="ADAL" clId="{173E2620-AA43-42EE-85B4-1DFA05D5556C}" dt="2026-10-09T12:43:00.080" v="211"/>
        <pc:sldMkLst>
          <pc:docMk/>
          <pc:sldMk cId="3824976761" sldId="2132"/>
        </pc:sldMkLst>
        <pc:spChg chg="mod">
          <ac:chgData name="Mcebo Mhlanga   Transnet NPA   CPT" userId="bd6a40af-99eb-4683-a925-ef66d9fbdf7f" providerId="ADAL" clId="{173E2620-AA43-42EE-85B4-1DFA05D5556C}" dt="2026-10-09T12:43:00.080" v="211"/>
          <ac:spMkLst>
            <pc:docMk/>
            <pc:sldMk cId="3824976761" sldId="2132"/>
            <ac:spMk id="4" creationId="{CB747806-6EAD-5661-6FBA-A0693016E6AA}"/>
          </ac:spMkLst>
        </pc:spChg>
      </pc:sldChg>
      <pc:sldChg chg="add">
        <pc:chgData name="Mcebo Mhlanga   Transnet NPA   CPT" userId="bd6a40af-99eb-4683-a925-ef66d9fbdf7f" providerId="ADAL" clId="{173E2620-AA43-42EE-85B4-1DFA05D5556C}" dt="2026-10-09T13:07:40.365" v="259" actId="2890"/>
        <pc:sldMkLst>
          <pc:docMk/>
          <pc:sldMk cId="146776972" sldId="2133"/>
        </pc:sldMkLst>
      </pc:sldChg>
      <pc:sldChg chg="add">
        <pc:chgData name="Mcebo Mhlanga   Transnet NPA   CPT" userId="bd6a40af-99eb-4683-a925-ef66d9fbdf7f" providerId="ADAL" clId="{173E2620-AA43-42EE-85B4-1DFA05D5556C}" dt="2026-10-09T13:26:47.952" v="289" actId="2890"/>
        <pc:sldMkLst>
          <pc:docMk/>
          <pc:sldMk cId="1490893846" sldId="213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14/10/2026</a:t>
            </a:fld>
            <a:endParaRPr lang="en-GB"/>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14/10/2026</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0" i="0" u="none" strike="noStrike">
                <a:solidFill>
                  <a:srgbClr val="2C363A"/>
                </a:solidFill>
                <a:effectLst/>
                <a:latin typeface="Calibri" panose="020F0502020204030204" pitchFamily="34" charset="0"/>
              </a:rPr>
              <a:t>Growth and Reinvent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9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6</a:t>
            </a:fld>
            <a:endParaRPr lang="en-GB"/>
          </a:p>
        </p:txBody>
      </p:sp>
    </p:spTree>
    <p:extLst>
      <p:ext uri="{BB962C8B-B14F-4D97-AF65-F5344CB8AC3E}">
        <p14:creationId xmlns:p14="http://schemas.microsoft.com/office/powerpoint/2010/main" val="2371551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17</a:t>
            </a:fld>
            <a:endParaRPr lang="en-GB"/>
          </a:p>
        </p:txBody>
      </p:sp>
    </p:spTree>
    <p:extLst>
      <p:ext uri="{BB962C8B-B14F-4D97-AF65-F5344CB8AC3E}">
        <p14:creationId xmlns:p14="http://schemas.microsoft.com/office/powerpoint/2010/main" val="3968582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49105-48C4-EC2C-212C-88BD045AF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643149-6CB4-0986-29B5-9A9F140D13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6441AC-C2FE-8B9A-A4BA-37BF80A0872A}"/>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0AD73DB9-E57B-2D3F-62D5-0260574B8B42}"/>
              </a:ext>
            </a:extLst>
          </p:cNvPr>
          <p:cNvSpPr>
            <a:spLocks noGrp="1"/>
          </p:cNvSpPr>
          <p:nvPr>
            <p:ph type="sldNum" sz="quarter" idx="5"/>
          </p:nvPr>
        </p:nvSpPr>
        <p:spPr/>
        <p:txBody>
          <a:bodyPr/>
          <a:lstStyle/>
          <a:p>
            <a:fld id="{42843C31-A911-4174-806B-8AA6C10B71FB}" type="slidenum">
              <a:rPr lang="en-GB" smtClean="0"/>
              <a:t>18</a:t>
            </a:fld>
            <a:endParaRPr lang="en-GB"/>
          </a:p>
        </p:txBody>
      </p:sp>
    </p:spTree>
    <p:extLst>
      <p:ext uri="{BB962C8B-B14F-4D97-AF65-F5344CB8AC3E}">
        <p14:creationId xmlns:p14="http://schemas.microsoft.com/office/powerpoint/2010/main" val="214344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19</a:t>
            </a:fld>
            <a:endParaRPr lang="en-GB"/>
          </a:p>
        </p:txBody>
      </p:sp>
    </p:spTree>
    <p:extLst>
      <p:ext uri="{BB962C8B-B14F-4D97-AF65-F5344CB8AC3E}">
        <p14:creationId xmlns:p14="http://schemas.microsoft.com/office/powerpoint/2010/main" val="5977970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4.xml"/><Relationship Id="rId6" Type="http://schemas.openxmlformats.org/officeDocument/2006/relationships/image" Target="../media/image21.png"/><Relationship Id="rId5" Type="http://schemas.openxmlformats.org/officeDocument/2006/relationships/image" Target="../media/image23.png"/><Relationship Id="rId4" Type="http://schemas.openxmlformats.org/officeDocument/2006/relationships/image" Target="../media/image22.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5.xml"/><Relationship Id="rId6" Type="http://schemas.openxmlformats.org/officeDocument/2006/relationships/image" Target="../media/image21.png"/><Relationship Id="rId5" Type="http://schemas.openxmlformats.org/officeDocument/2006/relationships/image" Target="../media/image24.png"/><Relationship Id="rId4" Type="http://schemas.openxmlformats.org/officeDocument/2006/relationships/image" Target="../media/image22.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6.xml"/><Relationship Id="rId6" Type="http://schemas.openxmlformats.org/officeDocument/2006/relationships/image" Target="../media/image21.png"/><Relationship Id="rId5" Type="http://schemas.openxmlformats.org/officeDocument/2006/relationships/image" Target="../media/image25.png"/><Relationship Id="rId4" Type="http://schemas.openxmlformats.org/officeDocument/2006/relationships/image" Target="../media/image22.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xml"/><Relationship Id="rId4" Type="http://schemas.openxmlformats.org/officeDocument/2006/relationships/image" Target="../media/image22.emf"/></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440F6-18CC-1149-3424-1F0CCACC22F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ZA"/>
          </a:p>
        </p:txBody>
      </p:sp>
    </p:spTree>
    <p:extLst>
      <p:ext uri="{BB962C8B-B14F-4D97-AF65-F5344CB8AC3E}">
        <p14:creationId xmlns:p14="http://schemas.microsoft.com/office/powerpoint/2010/main" val="344485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CAECE-20B2-45FB-5E42-8B5076E1D7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AA5352B8-8B4E-6238-4FE7-0D806CDCDA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5FF067E5-0528-4239-EF3B-B84E8D818750}"/>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5" name="Footer Placeholder 4">
            <a:extLst>
              <a:ext uri="{FF2B5EF4-FFF2-40B4-BE49-F238E27FC236}">
                <a16:creationId xmlns:a16="http://schemas.microsoft.com/office/drawing/2014/main" id="{B2FA1493-F908-A12E-80F5-73F2C176A76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25A65EE-E292-2178-A9E3-594BBC670615}"/>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36437557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99F07-4E6E-4A17-E395-6C0735DBB939}"/>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A3323F8B-73B4-4453-478E-E783CDCDB4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3EE46E2-CC97-0613-267F-250055542B06}"/>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5" name="Footer Placeholder 4">
            <a:extLst>
              <a:ext uri="{FF2B5EF4-FFF2-40B4-BE49-F238E27FC236}">
                <a16:creationId xmlns:a16="http://schemas.microsoft.com/office/drawing/2014/main" id="{3E73F0FF-E9BA-47A3-0C71-7011AC6493E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CF127490-9149-169F-CBBD-7C9898FA195C}"/>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12198679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BD5AE-85DF-6FD8-DE40-20504B95F4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4F2F0823-111B-644B-B95B-BD2255744C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8D0426-E317-FDD1-C8D2-62D225EFC1F9}"/>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5" name="Footer Placeholder 4">
            <a:extLst>
              <a:ext uri="{FF2B5EF4-FFF2-40B4-BE49-F238E27FC236}">
                <a16:creationId xmlns:a16="http://schemas.microsoft.com/office/drawing/2014/main" id="{39529EA2-1017-F1A7-C60E-65D90F20C631}"/>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ECFEE47-1EC4-F16E-37D1-4F7C47E40682}"/>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29313924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826F-E363-7477-E8DB-33A191822F7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95916110-C633-005E-7768-58DF1F7DC7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3BF1C13B-CCC9-E694-A429-005F19369D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720763CF-4496-6F3A-A318-E4350B7CB252}"/>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6" name="Footer Placeholder 5">
            <a:extLst>
              <a:ext uri="{FF2B5EF4-FFF2-40B4-BE49-F238E27FC236}">
                <a16:creationId xmlns:a16="http://schemas.microsoft.com/office/drawing/2014/main" id="{5B40BC36-F749-7D8A-6E7A-DFD24D99F4EA}"/>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3FD6527-2FB0-6D63-50AD-8919ED253F41}"/>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4572920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25F6-F58F-EAC3-A970-9EC9F745E7DF}"/>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10292381-4AD4-B19F-49CB-DCE9F5C353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8145D0-2C78-5BD9-8846-55498C0CD8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36A80061-7C66-8250-CEE0-3781A746A2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9BD5F4-8717-E3E0-3940-0044B6B99B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6CD3FC47-700B-88FE-59FC-AF3E15EEFB5F}"/>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8" name="Footer Placeholder 7">
            <a:extLst>
              <a:ext uri="{FF2B5EF4-FFF2-40B4-BE49-F238E27FC236}">
                <a16:creationId xmlns:a16="http://schemas.microsoft.com/office/drawing/2014/main" id="{AA269FC9-606A-FCFA-0C37-0CD4B43F57D0}"/>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5DBE4043-54FD-FB54-C511-AF07D5405AF1}"/>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34090800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279A5-8DB1-7EE8-EAFE-EC61E32A67CE}"/>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8B4D2AF6-57FB-4573-5BC2-FF411F8C66E0}"/>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4" name="Footer Placeholder 3">
            <a:extLst>
              <a:ext uri="{FF2B5EF4-FFF2-40B4-BE49-F238E27FC236}">
                <a16:creationId xmlns:a16="http://schemas.microsoft.com/office/drawing/2014/main" id="{E866BEBE-6C78-3D9C-27B3-1F30F491F1A3}"/>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A5F14E7A-08DC-4F70-5F5A-012551F04755}"/>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30035541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FDDD37-C518-1B74-AC99-31A5B2A22AFC}"/>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3" name="Footer Placeholder 2">
            <a:extLst>
              <a:ext uri="{FF2B5EF4-FFF2-40B4-BE49-F238E27FC236}">
                <a16:creationId xmlns:a16="http://schemas.microsoft.com/office/drawing/2014/main" id="{03F1C826-9473-7D5C-01BC-AD6A12382C3A}"/>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D819B6E2-2177-59D8-11A9-EC8E89A34296}"/>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10340575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405FA-5D8F-7B39-9CA5-EB1E3D4B6D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7F680296-199F-6C25-3064-824C0EAD4C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E02762CC-6F55-BFBE-9BFC-17972182CD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ABFA0E-C933-A555-EA25-30E22EAC0B5C}"/>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6" name="Footer Placeholder 5">
            <a:extLst>
              <a:ext uri="{FF2B5EF4-FFF2-40B4-BE49-F238E27FC236}">
                <a16:creationId xmlns:a16="http://schemas.microsoft.com/office/drawing/2014/main" id="{64121377-7BE2-1C38-5146-13259150EE17}"/>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644CF818-8BC1-6944-8142-AE55BA252141}"/>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13010256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99B18-FCF9-C4B0-4A68-780BF00D86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86A41A5F-28CF-434B-56E0-95AB14D0AB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BB07B568-C89E-11CC-4288-7BE20EFA6F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D5BA36-960D-D374-C182-909F2F6967D4}"/>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6" name="Footer Placeholder 5">
            <a:extLst>
              <a:ext uri="{FF2B5EF4-FFF2-40B4-BE49-F238E27FC236}">
                <a16:creationId xmlns:a16="http://schemas.microsoft.com/office/drawing/2014/main" id="{9A0DD4B3-A5E0-DB55-EC39-209F7D1A0D06}"/>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506D9211-511C-963F-868C-717BCD815E0C}"/>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13342759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396C3-94EB-3A7A-E9E4-292751766471}"/>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83806F53-A721-7927-3582-11D186D2FC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24478E3-2772-FC40-C22E-5D71AE58D4BF}"/>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5" name="Footer Placeholder 4">
            <a:extLst>
              <a:ext uri="{FF2B5EF4-FFF2-40B4-BE49-F238E27FC236}">
                <a16:creationId xmlns:a16="http://schemas.microsoft.com/office/drawing/2014/main" id="{66D11AD6-D472-37E0-F442-74BDD4214DA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CE07798-06D0-CEFB-E009-08080B49BF79}"/>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15760754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461014-BA1F-2602-31C5-E54F916FB28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71F30F72-0EA9-6216-8704-BB9FBA4BB5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C2C0AD2C-57D8-6B01-2C30-3612AF075ADC}"/>
              </a:ext>
            </a:extLst>
          </p:cNvPr>
          <p:cNvSpPr>
            <a:spLocks noGrp="1"/>
          </p:cNvSpPr>
          <p:nvPr>
            <p:ph type="dt" sz="half" idx="10"/>
          </p:nvPr>
        </p:nvSpPr>
        <p:spPr/>
        <p:txBody>
          <a:bodyPr/>
          <a:lstStyle/>
          <a:p>
            <a:fld id="{68BAC2A2-0B0B-4F7E-A883-0477DFF50306}" type="datetimeFigureOut">
              <a:rPr lang="en-ZA" smtClean="0"/>
              <a:t>2026/10/14</a:t>
            </a:fld>
            <a:endParaRPr lang="en-ZA"/>
          </a:p>
        </p:txBody>
      </p:sp>
      <p:sp>
        <p:nvSpPr>
          <p:cNvPr id="5" name="Footer Placeholder 4">
            <a:extLst>
              <a:ext uri="{FF2B5EF4-FFF2-40B4-BE49-F238E27FC236}">
                <a16:creationId xmlns:a16="http://schemas.microsoft.com/office/drawing/2014/main" id="{41829757-CEAA-189A-CB41-7BAC6E10A4A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F58F9DC-5012-BFF2-E689-EC0CF9892ABF}"/>
              </a:ext>
            </a:extLst>
          </p:cNvPr>
          <p:cNvSpPr>
            <a:spLocks noGrp="1"/>
          </p:cNvSpPr>
          <p:nvPr>
            <p:ph type="sldNum" sz="quarter" idx="12"/>
          </p:nvPr>
        </p:nvSpPr>
        <p:spPr/>
        <p:txBody>
          <a:bodyPr/>
          <a:lstStyle/>
          <a:p>
            <a:fld id="{6ED83EC2-1180-4CD1-87B5-1A976516B1E3}" type="slidenum">
              <a:rPr lang="en-ZA" smtClean="0"/>
              <a:t>‹#›</a:t>
            </a:fld>
            <a:endParaRPr lang="en-ZA"/>
          </a:p>
        </p:txBody>
      </p:sp>
    </p:spTree>
    <p:extLst>
      <p:ext uri="{BB962C8B-B14F-4D97-AF65-F5344CB8AC3E}">
        <p14:creationId xmlns:p14="http://schemas.microsoft.com/office/powerpoint/2010/main" val="21495683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19311433"/>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12" name="Picture 11">
            <a:extLst>
              <a:ext uri="{FF2B5EF4-FFF2-40B4-BE49-F238E27FC236}">
                <a16:creationId xmlns:a16="http://schemas.microsoft.com/office/drawing/2014/main" id="{5DE8A4C4-F89C-4196-9B13-39D203050D55}"/>
              </a:ext>
            </a:extLst>
          </p:cNvPr>
          <p:cNvPicPr>
            <a:picLocks noChangeAspect="1"/>
          </p:cNvPicPr>
          <p:nvPr userDrawn="1"/>
        </p:nvPicPr>
        <p:blipFill>
          <a:blip r:embed="rId6"/>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2040376586"/>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3.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459417810"/>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7" y="2085874"/>
            <a:ext cx="2995808"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a:lnSpc>
                <a:spcPct val="100600"/>
              </a:lnSpc>
            </a:pPr>
            <a:endParaRPr lang="en-GB" sz="1600" dirty="0"/>
          </a:p>
        </p:txBody>
      </p:sp>
      <p:sp>
        <p:nvSpPr>
          <p:cNvPr id="11" name="object 8">
            <a:extLst>
              <a:ext uri="{FF2B5EF4-FFF2-40B4-BE49-F238E27FC236}">
                <a16:creationId xmlns:a16="http://schemas.microsoft.com/office/drawing/2014/main" id="{B7093058-1C72-42EE-AFD4-C6A337F2FC13}"/>
              </a:ext>
            </a:extLst>
          </p:cNvPr>
          <p:cNvSpPr/>
          <p:nvPr userDrawn="1"/>
        </p:nvSpPr>
        <p:spPr>
          <a:xfrm>
            <a:off x="8580474" y="3407791"/>
            <a:ext cx="3205788" cy="3090186"/>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12" name="Picture 11">
            <a:extLst>
              <a:ext uri="{FF2B5EF4-FFF2-40B4-BE49-F238E27FC236}">
                <a16:creationId xmlns:a16="http://schemas.microsoft.com/office/drawing/2014/main" id="{F3A53F04-AED7-452A-9F24-9297FB349A19}"/>
              </a:ext>
            </a:extLst>
          </p:cNvPr>
          <p:cNvPicPr>
            <a:picLocks noChangeAspect="1"/>
          </p:cNvPicPr>
          <p:nvPr userDrawn="1"/>
        </p:nvPicPr>
        <p:blipFill>
          <a:blip r:embed="rId6"/>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3921099860"/>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513726504"/>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2967233" cy="3902732"/>
          </a:xfrm>
          <a:prstGeom prst="rect">
            <a:avLst/>
          </a:prstGeom>
        </p:spPr>
        <p:txBody>
          <a:bodyPr/>
          <a:lstStyle>
            <a:lvl1pPr marL="7521" marR="361381" indent="-189904" algn="l">
              <a:lnSpc>
                <a:spcPct val="165300"/>
              </a:lnSpc>
              <a:spcBef>
                <a:spcPts val="56"/>
              </a:spcBef>
              <a:buNone/>
              <a:defRPr sz="17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000" dirty="0">
                <a:solidFill>
                  <a:schemeClr val="accent5"/>
                </a:solidFill>
              </a:rPr>
              <a:t>Section heading here</a:t>
            </a:r>
          </a:p>
          <a:p>
            <a:r>
              <a:rPr lang="en-GB" sz="1600" dirty="0"/>
              <a:t>Normal text here and here and here and here</a:t>
            </a:r>
            <a:endParaRPr lang="en-GB" sz="2000" dirty="0"/>
          </a:p>
          <a:p>
            <a:pPr marL="197049" marR="3008" indent="-189904">
              <a:lnSpc>
                <a:spcPct val="100600"/>
              </a:lnSpc>
              <a:spcBef>
                <a:spcPts val="56"/>
              </a:spcBef>
            </a:pPr>
            <a:endParaRPr lang="en-GB" sz="1600" b="1"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8" name="object 8">
            <a:extLst>
              <a:ext uri="{FF2B5EF4-FFF2-40B4-BE49-F238E27FC236}">
                <a16:creationId xmlns:a16="http://schemas.microsoft.com/office/drawing/2014/main" id="{558145CC-D3BC-4C88-AA7C-565A0C5BCABE}"/>
              </a:ext>
            </a:extLst>
          </p:cNvPr>
          <p:cNvSpPr/>
          <p:nvPr userDrawn="1"/>
        </p:nvSpPr>
        <p:spPr>
          <a:xfrm>
            <a:off x="8189297" y="4958505"/>
            <a:ext cx="3821367" cy="15191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pic>
        <p:nvPicPr>
          <p:cNvPr id="12" name="Picture 11">
            <a:extLst>
              <a:ext uri="{FF2B5EF4-FFF2-40B4-BE49-F238E27FC236}">
                <a16:creationId xmlns:a16="http://schemas.microsoft.com/office/drawing/2014/main" id="{70BB016E-539B-4F7E-9E4A-780487E1CEFC}"/>
              </a:ext>
            </a:extLst>
          </p:cNvPr>
          <p:cNvPicPr>
            <a:picLocks noChangeAspect="1"/>
          </p:cNvPicPr>
          <p:nvPr userDrawn="1"/>
        </p:nvPicPr>
        <p:blipFill>
          <a:blip r:embed="rId6"/>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3499536023"/>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SLIDE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06038948"/>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9" y="1591"/>
                        <a:ext cx="2116" cy="1587"/>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sz="2800" b="1">
                <a:solidFill>
                  <a:schemeClr val="tx1">
                    <a:lumMod val="50000"/>
                    <a:lumOff val="50000"/>
                  </a:schemeClr>
                </a:solidFill>
              </a:defRPr>
            </a:lvl1pPr>
          </a:lstStyle>
          <a:p>
            <a:r>
              <a:rPr lang="en-US" dirty="0"/>
              <a:t>CLICK TO ADD TITLE</a:t>
            </a:r>
            <a:br>
              <a:rPr lang="en-US" dirty="0"/>
            </a:br>
            <a:r>
              <a:rPr lang="en-US" dirty="0"/>
              <a:t>ON TWO LINES IF NECESSARY</a:t>
            </a:r>
            <a:endParaRPr lang="en-ZA" dirty="0"/>
          </a:p>
        </p:txBody>
      </p:sp>
    </p:spTree>
    <p:extLst>
      <p:ext uri="{BB962C8B-B14F-4D97-AF65-F5344CB8AC3E}">
        <p14:creationId xmlns:p14="http://schemas.microsoft.com/office/powerpoint/2010/main" val="33417865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36598589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F89E258-1D79-4E25-B592-51F1147856D6}"/>
              </a:ext>
            </a:extLst>
          </p:cNvPr>
          <p:cNvSpPr>
            <a:spLocks noGrp="1"/>
          </p:cNvSpPr>
          <p:nvPr>
            <p:ph type="ctrTitle" hasCustomPrompt="1"/>
          </p:nvPr>
        </p:nvSpPr>
        <p:spPr>
          <a:xfrm>
            <a:off x="589941" y="356990"/>
            <a:ext cx="9145218" cy="661832"/>
          </a:xfrm>
          <a:prstGeom prst="rect">
            <a:avLst/>
          </a:prstGeom>
        </p:spPr>
        <p:txBody>
          <a:bodyPr anchor="b"/>
          <a:lstStyle>
            <a:lvl1pPr algn="l">
              <a:defRPr sz="2800"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SLIDE TITLE GOES HERE</a:t>
            </a:r>
            <a:br>
              <a:rPr lang="en-US" dirty="0"/>
            </a:br>
            <a:r>
              <a:rPr lang="en-US" dirty="0"/>
              <a:t>ON TWO LINES IF NECESSARY</a:t>
            </a:r>
          </a:p>
        </p:txBody>
      </p:sp>
      <p:sp>
        <p:nvSpPr>
          <p:cNvPr id="7" name="Text Placeholder 2">
            <a:extLst>
              <a:ext uri="{FF2B5EF4-FFF2-40B4-BE49-F238E27FC236}">
                <a16:creationId xmlns:a16="http://schemas.microsoft.com/office/drawing/2014/main" id="{87644EA8-7028-42E5-833F-BAD05B8F4B77}"/>
              </a:ext>
            </a:extLst>
          </p:cNvPr>
          <p:cNvSpPr>
            <a:spLocks noGrp="1"/>
          </p:cNvSpPr>
          <p:nvPr>
            <p:ph idx="1"/>
          </p:nvPr>
        </p:nvSpPr>
        <p:spPr>
          <a:xfrm>
            <a:off x="568328" y="1201381"/>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object 11">
            <a:extLst>
              <a:ext uri="{FF2B5EF4-FFF2-40B4-BE49-F238E27FC236}">
                <a16:creationId xmlns:a16="http://schemas.microsoft.com/office/drawing/2014/main" id="{235ED689-9638-443C-9A10-E043942A6629}"/>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spTree>
    <p:extLst>
      <p:ext uri="{BB962C8B-B14F-4D97-AF65-F5344CB8AC3E}">
        <p14:creationId xmlns:p14="http://schemas.microsoft.com/office/powerpoint/2010/main" val="28092813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 Type="http://schemas.openxmlformats.org/officeDocument/2006/relationships/slideLayout" Target="../slideLayouts/slideLayout43.xml"/><Relationship Id="rId21" Type="http://schemas.openxmlformats.org/officeDocument/2006/relationships/slideLayout" Target="../slideLayouts/slideLayout61.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tags" Target="../tags/tag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theme" Target="../theme/theme3.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image" Target="../media/image1.emf"/><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oleObject" Target="../embeddings/oleObject1.bin"/></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70.xml"/><Relationship Id="rId7" Type="http://schemas.openxmlformats.org/officeDocument/2006/relationships/theme" Target="../theme/theme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image" Target="../media/image21.png"/><Relationship Id="rId5" Type="http://schemas.openxmlformats.org/officeDocument/2006/relationships/slideLayout" Target="../slideLayouts/slideLayout72.xml"/><Relationship Id="rId10" Type="http://schemas.openxmlformats.org/officeDocument/2006/relationships/image" Target="../media/image1.emf"/><Relationship Id="rId4" Type="http://schemas.openxmlformats.org/officeDocument/2006/relationships/slideLayout" Target="../slideLayouts/slideLayout71.xml"/><Relationship Id="rId9"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1"/>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2" imgW="421" imgH="420" progId="TCLayout.ActiveDocument.1">
                  <p:embed/>
                </p:oleObj>
              </mc:Choice>
              <mc:Fallback>
                <p:oleObj name="think-cell Slide" r:id="rId32" imgW="421" imgH="420" progId="TCLayout.ActiveDocument.1">
                  <p:embed/>
                  <p:pic>
                    <p:nvPicPr>
                      <p:cNvPr id="4" name="Object 3" hidden="1"/>
                      <p:cNvPicPr/>
                      <p:nvPr/>
                    </p:nvPicPr>
                    <p:blipFill>
                      <a:blip r:embed="rId33"/>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833" r:id="rId11"/>
    <p:sldLayoutId id="2147483749" r:id="rId12"/>
    <p:sldLayoutId id="2147483752" r:id="rId13"/>
    <p:sldLayoutId id="2147483779" r:id="rId14"/>
    <p:sldLayoutId id="2147483755" r:id="rId15"/>
    <p:sldLayoutId id="2147483776" r:id="rId16"/>
    <p:sldLayoutId id="2147483778" r:id="rId17"/>
    <p:sldLayoutId id="2147483751" r:id="rId18"/>
    <p:sldLayoutId id="2147483739" r:id="rId19"/>
    <p:sldLayoutId id="2147483734" r:id="rId20"/>
    <p:sldLayoutId id="2147483745" r:id="rId21"/>
    <p:sldLayoutId id="2147483728" r:id="rId22"/>
    <p:sldLayoutId id="2147483746" r:id="rId23"/>
    <p:sldLayoutId id="2147483736" r:id="rId24"/>
    <p:sldLayoutId id="2147483738" r:id="rId25"/>
    <p:sldLayoutId id="2147483740" r:id="rId26"/>
    <p:sldLayoutId id="2147483732" r:id="rId27"/>
    <p:sldLayoutId id="2147483733" r:id="rId28"/>
    <p:sldLayoutId id="2147483743" r:id="rId29"/>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E2A703-50A8-AD73-1DE8-FFA1EE3182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D1BBD3BD-FCD2-D769-DAEE-228DEC797F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93D7F13F-F037-113B-D052-7E255610B3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BAC2A2-0B0B-4F7E-A883-0477DFF50306}" type="datetimeFigureOut">
              <a:rPr lang="en-ZA" smtClean="0"/>
              <a:t>2026/10/14</a:t>
            </a:fld>
            <a:endParaRPr lang="en-ZA"/>
          </a:p>
        </p:txBody>
      </p:sp>
      <p:sp>
        <p:nvSpPr>
          <p:cNvPr id="5" name="Footer Placeholder 4">
            <a:extLst>
              <a:ext uri="{FF2B5EF4-FFF2-40B4-BE49-F238E27FC236}">
                <a16:creationId xmlns:a16="http://schemas.microsoft.com/office/drawing/2014/main" id="{EBF5343E-F6EE-C8FB-CF21-B13BA83947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B74F2AF9-AC9D-59AB-2417-A17DA9BFD4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D83EC2-1180-4CD1-87B5-1A976516B1E3}" type="slidenum">
              <a:rPr lang="en-ZA" smtClean="0"/>
              <a:t>‹#›</a:t>
            </a:fld>
            <a:endParaRPr lang="en-ZA"/>
          </a:p>
        </p:txBody>
      </p:sp>
    </p:spTree>
    <p:extLst>
      <p:ext uri="{BB962C8B-B14F-4D97-AF65-F5344CB8AC3E}">
        <p14:creationId xmlns:p14="http://schemas.microsoft.com/office/powerpoint/2010/main" val="2396984852"/>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8"/>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9" imgW="421" imgH="420" progId="TCLayout.ActiveDocument.1">
                  <p:embed/>
                </p:oleObj>
              </mc:Choice>
              <mc:Fallback>
                <p:oleObj name="think-cell Slide" r:id="rId9" imgW="421" imgH="420" progId="TCLayout.ActiveDocument.1">
                  <p:embed/>
                  <p:pic>
                    <p:nvPicPr>
                      <p:cNvPr id="4" name="Object 3" hidden="1"/>
                      <p:cNvPicPr/>
                      <p:nvPr/>
                    </p:nvPicPr>
                    <p:blipFill>
                      <a:blip r:embed="rId10"/>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a:xfrm>
            <a:off x="618755" y="276058"/>
            <a:ext cx="10457775" cy="720105"/>
          </a:xfrm>
          <a:prstGeom prst="rect">
            <a:avLst/>
          </a:prstGeom>
        </p:spPr>
        <p:txBody>
          <a:bodyPr vert="horz" lIns="0" tIns="0" rIns="0" bIns="0" rtlCol="0" anchor="ctr">
            <a:noAutofit/>
          </a:bodyPr>
          <a:lstStyle/>
          <a:p>
            <a:r>
              <a:rPr lang="en-US" dirty="0"/>
              <a:t>CLICK TO EDIT MASTER SLIDE</a:t>
            </a:r>
            <a:endParaRPr lang="en-ZA" dirty="0"/>
          </a:p>
        </p:txBody>
      </p:sp>
      <p:sp>
        <p:nvSpPr>
          <p:cNvPr id="3" name="Text Placeholder 2"/>
          <p:cNvSpPr>
            <a:spLocks noGrp="1"/>
          </p:cNvSpPr>
          <p:nvPr>
            <p:ph type="body" idx="1"/>
          </p:nvPr>
        </p:nvSpPr>
        <p:spPr>
          <a:xfrm>
            <a:off x="568329" y="1200483"/>
            <a:ext cx="11055343" cy="5299629"/>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7" name="Rectangle 6"/>
          <p:cNvSpPr/>
          <p:nvPr userDrawn="1"/>
        </p:nvSpPr>
        <p:spPr>
          <a:xfrm>
            <a:off x="443786" y="62927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tx1">
                    <a:lumMod val="50000"/>
                    <a:lumOff val="50000"/>
                  </a:schemeClr>
                </a:solidFill>
                <a:latin typeface="Tahoma"/>
              </a:rPr>
              <a:pPr algn="r" fontAlgn="auto">
                <a:spcBef>
                  <a:spcPts val="0"/>
                </a:spcBef>
                <a:spcAft>
                  <a:spcPts val="0"/>
                </a:spcAft>
              </a:pPr>
              <a:t>‹#›</a:t>
            </a:fld>
            <a:endParaRPr lang="en-ZA" sz="767" b="1" dirty="0">
              <a:solidFill>
                <a:schemeClr val="tx1">
                  <a:lumMod val="50000"/>
                  <a:lumOff val="50000"/>
                </a:schemeClr>
              </a:solidFill>
              <a:latin typeface="Tahoma"/>
            </a:endParaRPr>
          </a:p>
        </p:txBody>
      </p:sp>
      <p:sp>
        <p:nvSpPr>
          <p:cNvPr id="13" name="object 6">
            <a:extLst>
              <a:ext uri="{FF2B5EF4-FFF2-40B4-BE49-F238E27FC236}">
                <a16:creationId xmlns:a16="http://schemas.microsoft.com/office/drawing/2014/main" id="{C94C95BE-8722-4D8D-93E0-75343B78F809}"/>
              </a:ext>
            </a:extLst>
          </p:cNvPr>
          <p:cNvSpPr/>
          <p:nvPr userDrawn="1"/>
        </p:nvSpPr>
        <p:spPr>
          <a:xfrm>
            <a:off x="568328" y="1121575"/>
            <a:ext cx="11055343" cy="45719"/>
          </a:xfrm>
          <a:custGeom>
            <a:avLst/>
            <a:gdLst/>
            <a:ahLst/>
            <a:cxnLst/>
            <a:rect l="l" t="t" r="r" b="b"/>
            <a:pathLst>
              <a:path w="18230215">
                <a:moveTo>
                  <a:pt x="0" y="0"/>
                </a:moveTo>
                <a:lnTo>
                  <a:pt x="18229780" y="0"/>
                </a:lnTo>
              </a:path>
            </a:pathLst>
          </a:custGeom>
          <a:ln w="20941">
            <a:solidFill>
              <a:srgbClr val="8B8E91"/>
            </a:solidFill>
          </a:ln>
        </p:spPr>
        <p:txBody>
          <a:bodyPr wrap="square" lIns="0" tIns="0" rIns="0" bIns="0" rtlCol="0"/>
          <a:lstStyle/>
          <a:p>
            <a:endParaRPr sz="637" b="0" i="0" dirty="0">
              <a:latin typeface="Tahoma Regular"/>
            </a:endParaRPr>
          </a:p>
        </p:txBody>
      </p:sp>
      <p:sp>
        <p:nvSpPr>
          <p:cNvPr id="14" name="object 11">
            <a:extLst>
              <a:ext uri="{FF2B5EF4-FFF2-40B4-BE49-F238E27FC236}">
                <a16:creationId xmlns:a16="http://schemas.microsoft.com/office/drawing/2014/main" id="{8828F517-37FB-4E03-B217-C275D9590891}"/>
              </a:ext>
            </a:extLst>
          </p:cNvPr>
          <p:cNvSpPr/>
          <p:nvPr userDrawn="1"/>
        </p:nvSpPr>
        <p:spPr>
          <a:xfrm>
            <a:off x="620851" y="6136760"/>
            <a:ext cx="166575" cy="294959"/>
          </a:xfrm>
          <a:custGeom>
            <a:avLst/>
            <a:gdLst/>
            <a:ahLst/>
            <a:cxnLst/>
            <a:rect l="l" t="t" r="r" b="b"/>
            <a:pathLst>
              <a:path w="281305" h="486409">
                <a:moveTo>
                  <a:pt x="0" y="486404"/>
                </a:moveTo>
                <a:lnTo>
                  <a:pt x="281038" y="0"/>
                </a:lnTo>
              </a:path>
            </a:pathLst>
          </a:custGeom>
          <a:ln w="38679">
            <a:solidFill>
              <a:srgbClr val="E73023"/>
            </a:solidFill>
          </a:ln>
        </p:spPr>
        <p:txBody>
          <a:bodyPr wrap="square" lIns="0" tIns="0" rIns="0" bIns="0" rtlCol="0"/>
          <a:lstStyle/>
          <a:p>
            <a:endParaRPr sz="637" b="0" i="0" dirty="0">
              <a:latin typeface="Tahoma Regular"/>
            </a:endParaRPr>
          </a:p>
        </p:txBody>
      </p:sp>
      <p:pic>
        <p:nvPicPr>
          <p:cNvPr id="5" name="Picture 4">
            <a:extLst>
              <a:ext uri="{FF2B5EF4-FFF2-40B4-BE49-F238E27FC236}">
                <a16:creationId xmlns:a16="http://schemas.microsoft.com/office/drawing/2014/main" id="{FD0567A0-C0A7-4B1B-AE7B-212F10FDF1C1}"/>
              </a:ext>
            </a:extLst>
          </p:cNvPr>
          <p:cNvPicPr>
            <a:picLocks noChangeAspect="1"/>
          </p:cNvPicPr>
          <p:nvPr userDrawn="1"/>
        </p:nvPicPr>
        <p:blipFill>
          <a:blip r:embed="rId11"/>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84206972"/>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Lst>
  <p:hf hdr="0" ftr="0" dt="0"/>
  <p:txStyles>
    <p:titleStyle>
      <a:lvl1pPr algn="l" defTabSz="779173" rtl="0" eaLnBrk="1" latinLnBrk="0" hangingPunct="1">
        <a:spcBef>
          <a:spcPct val="0"/>
        </a:spcBef>
        <a:buNone/>
        <a:defRPr sz="2800" b="1" kern="1200" cap="none" spc="0" baseline="0">
          <a:solidFill>
            <a:schemeClr val="tx1">
              <a:lumMod val="50000"/>
              <a:lumOff val="50000"/>
            </a:schemeClr>
          </a:solidFill>
          <a:latin typeface="+mj-lt"/>
          <a:ea typeface="+mj-ea"/>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p15:clr>
            <a:srgbClr val="F26B43"/>
          </p15:clr>
        </p15:guide>
        <p15:guide id="4" orient="horz" pos="4156">
          <p15:clr>
            <a:srgbClr val="F26B43"/>
          </p15:clr>
        </p15:guide>
        <p15:guide id="5" orient="horz" pos="2432">
          <p15:clr>
            <a:srgbClr val="F26B43"/>
          </p15:clr>
        </p15:guide>
        <p15:guide id="7" orient="horz" pos="7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5.xml.rels><?xml version="1.0" encoding="UTF-8" standalone="yes"?>
<Relationships xmlns="http://schemas.openxmlformats.org/package/2006/relationships"><Relationship Id="rId2" Type="http://schemas.openxmlformats.org/officeDocument/2006/relationships/hyperlink" Target="mailto:TNPATenderEnquiresCPT@transnet.net" TargetMode="External"/><Relationship Id="rId1" Type="http://schemas.openxmlformats.org/officeDocument/2006/relationships/slideLayout" Target="../slideLayouts/slideLayout72.xml"/></Relationships>
</file>

<file path=ppt/slides/_rels/slide6.xml.rels><?xml version="1.0" encoding="UTF-8" standalone="yes"?>
<Relationships xmlns="http://schemas.openxmlformats.org/package/2006/relationships"><Relationship Id="rId3" Type="http://schemas.openxmlformats.org/officeDocument/2006/relationships/hyperlink" Target="https://transnetetenders.azurewebsites.net/" TargetMode="External"/><Relationship Id="rId2" Type="http://schemas.openxmlformats.org/officeDocument/2006/relationships/notesSlide" Target="../notesSlides/notesSlide2.xml"/><Relationship Id="rId1" Type="http://schemas.openxmlformats.org/officeDocument/2006/relationships/slideLayout" Target="../slideLayouts/slideLayout7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Freeform 540">
            <a:extLst>
              <a:ext uri="{FF2B5EF4-FFF2-40B4-BE49-F238E27FC236}">
                <a16:creationId xmlns:a16="http://schemas.microsoft.com/office/drawing/2014/main" id="{79A2E5CA-46F8-7CDC-E057-63E41A8AD015}"/>
              </a:ext>
            </a:extLst>
          </p:cNvPr>
          <p:cNvSpPr/>
          <p:nvPr/>
        </p:nvSpPr>
        <p:spPr>
          <a:xfrm>
            <a:off x="0" y="-125524"/>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21" name="Title 520">
            <a:extLst>
              <a:ext uri="{FF2B5EF4-FFF2-40B4-BE49-F238E27FC236}">
                <a16:creationId xmlns:a16="http://schemas.microsoft.com/office/drawing/2014/main" id="{DD3D5241-53C0-7612-D85F-F4D957CE0428}"/>
              </a:ext>
            </a:extLst>
          </p:cNvPr>
          <p:cNvSpPr>
            <a:spLocks noGrp="1"/>
          </p:cNvSpPr>
          <p:nvPr>
            <p:ph type="title"/>
          </p:nvPr>
        </p:nvSpPr>
        <p:spPr>
          <a:xfrm>
            <a:off x="904127" y="275364"/>
            <a:ext cx="9036432" cy="3359061"/>
          </a:xfrm>
          <a:noFill/>
        </p:spPr>
        <p:txBody>
          <a:bodyPr/>
          <a:lstStyle/>
          <a:p>
            <a:pPr algn="ctr">
              <a:lnSpc>
                <a:spcPct val="150000"/>
              </a:lnSpc>
              <a:tabLst>
                <a:tab pos="4787900" algn="l"/>
              </a:tabLst>
            </a:pPr>
            <a:r>
              <a:rPr lang="en-US" sz="2400" dirty="0">
                <a:solidFill>
                  <a:schemeClr val="bg1"/>
                </a:solidFill>
                <a:effectLst>
                  <a:outerShdw blurRad="38100" dist="38100" dir="2700000" algn="tl">
                    <a:srgbClr val="000000">
                      <a:alpha val="43137"/>
                    </a:srgbClr>
                  </a:outerShdw>
                </a:effectLst>
              </a:rPr>
              <a:t>REQUEST FOR PROPOSAL [RFP]</a:t>
            </a:r>
            <a:br>
              <a:rPr lang="en-US" sz="2400" dirty="0">
                <a:solidFill>
                  <a:schemeClr val="bg1"/>
                </a:solidFill>
                <a:effectLst>
                  <a:outerShdw blurRad="38100" dist="38100" dir="2700000" algn="tl">
                    <a:srgbClr val="000000">
                      <a:alpha val="43137"/>
                    </a:srgbClr>
                  </a:outerShdw>
                </a:effectLst>
              </a:rPr>
            </a:br>
            <a:r>
              <a:rPr lang="en-US" sz="2400" dirty="0">
                <a:solidFill>
                  <a:schemeClr val="bg1"/>
                </a:solidFill>
                <a:effectLst>
                  <a:outerShdw blurRad="38100" dist="38100" dir="2700000" algn="tl">
                    <a:srgbClr val="000000">
                      <a:alpha val="43137"/>
                    </a:srgbClr>
                  </a:outerShdw>
                </a:effectLst>
              </a:rPr>
              <a:t>DESIGN, SUPPLY, INSTALLATION AND COMMISSIONING OF AN 11KV MINISUBSTATION, PERIMETER AND ENTRANCE LIGHTING, AND SECURITY FENCING AT CULEMBORG FOR APERIOD OF EIGHTEEN (18) MONTHS</a:t>
            </a:r>
            <a:br>
              <a:rPr lang="en-US" sz="2400" dirty="0">
                <a:solidFill>
                  <a:schemeClr val="bg1"/>
                </a:solidFill>
                <a:effectLst>
                  <a:outerShdw blurRad="38100" dist="38100" dir="2700000" algn="tl">
                    <a:srgbClr val="000000">
                      <a:alpha val="43137"/>
                    </a:srgbClr>
                  </a:outerShdw>
                </a:effectLst>
              </a:rPr>
            </a:br>
            <a:r>
              <a:rPr lang="en-US" sz="2400" dirty="0">
                <a:solidFill>
                  <a:schemeClr val="bg1"/>
                </a:solidFill>
                <a:effectLst>
                  <a:outerShdw blurRad="38100" dist="38100" dir="2700000" algn="tl">
                    <a:srgbClr val="000000">
                      <a:alpha val="43137"/>
                    </a:srgbClr>
                  </a:outerShdw>
                </a:effectLst>
              </a:rPr>
              <a:t>RFP NUMBER</a:t>
            </a:r>
            <a:r>
              <a:rPr lang="en-US" sz="2400">
                <a:solidFill>
                  <a:schemeClr val="bg1"/>
                </a:solidFill>
                <a:effectLst>
                  <a:outerShdw blurRad="38100" dist="38100" dir="2700000" algn="tl">
                    <a:srgbClr val="000000">
                      <a:alpha val="43137"/>
                    </a:srgbClr>
                  </a:outerShdw>
                </a:effectLst>
              </a:rPr>
              <a:t>: TNPA</a:t>
            </a:r>
            <a:r>
              <a:rPr lang="en-US" sz="2400" dirty="0">
                <a:solidFill>
                  <a:schemeClr val="bg1"/>
                </a:solidFill>
                <a:effectLst>
                  <a:outerShdw blurRad="38100" dist="38100" dir="2700000" algn="tl">
                    <a:srgbClr val="000000">
                      <a:alpha val="43137"/>
                    </a:srgbClr>
                  </a:outerShdw>
                </a:effectLst>
              </a:rPr>
              <a:t>/2026/07/0002/114563/RFP</a:t>
            </a:r>
          </a:p>
        </p:txBody>
      </p:sp>
      <p:sp>
        <p:nvSpPr>
          <p:cNvPr id="522" name="Text Placeholder 521">
            <a:extLst>
              <a:ext uri="{FF2B5EF4-FFF2-40B4-BE49-F238E27FC236}">
                <a16:creationId xmlns:a16="http://schemas.microsoft.com/office/drawing/2014/main" id="{6864D623-7115-AB1B-0C2E-4786ED32231E}"/>
              </a:ext>
            </a:extLst>
          </p:cNvPr>
          <p:cNvSpPr>
            <a:spLocks noGrp="1"/>
          </p:cNvSpPr>
          <p:nvPr>
            <p:ph type="body" sz="quarter" idx="13"/>
          </p:nvPr>
        </p:nvSpPr>
        <p:spPr>
          <a:xfrm>
            <a:off x="9101686" y="6286379"/>
            <a:ext cx="3015314" cy="468572"/>
          </a:xfrm>
        </p:spPr>
        <p:txBody>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Prepared by : Mcebo Mhlanga</a:t>
            </a:r>
          </a:p>
        </p:txBody>
      </p:sp>
      <p:pic>
        <p:nvPicPr>
          <p:cNvPr id="3" name="Picture 2">
            <a:extLst>
              <a:ext uri="{FF2B5EF4-FFF2-40B4-BE49-F238E27FC236}">
                <a16:creationId xmlns:a16="http://schemas.microsoft.com/office/drawing/2014/main" id="{03B23AF7-3458-051D-CD8B-A53B0977D5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25197" y="275364"/>
            <a:ext cx="1391803" cy="948397"/>
          </a:xfrm>
          <a:prstGeom prst="rect">
            <a:avLst/>
          </a:prstGeom>
        </p:spPr>
      </p:pic>
      <p:sp>
        <p:nvSpPr>
          <p:cNvPr id="2" name="TextBox 1">
            <a:extLst>
              <a:ext uri="{FF2B5EF4-FFF2-40B4-BE49-F238E27FC236}">
                <a16:creationId xmlns:a16="http://schemas.microsoft.com/office/drawing/2014/main" id="{39992AED-ECDA-A3F1-0B86-DE9D6D2F1D3B}"/>
              </a:ext>
            </a:extLst>
          </p:cNvPr>
          <p:cNvSpPr txBox="1"/>
          <p:nvPr/>
        </p:nvSpPr>
        <p:spPr>
          <a:xfrm>
            <a:off x="2264735" y="4215151"/>
            <a:ext cx="7519837" cy="1323439"/>
          </a:xfrm>
          <a:prstGeom prst="rect">
            <a:avLst/>
          </a:prstGeom>
          <a:noFill/>
        </p:spPr>
        <p:txBody>
          <a:bodyPr wrap="square" rtlCol="0">
            <a:spAutoFit/>
          </a:bodyPr>
          <a:lstStyle/>
          <a:p>
            <a:pPr algn="r"/>
            <a:r>
              <a:rPr lang="en-US" sz="1600" b="1" i="0" u="none" strike="noStrike" baseline="0" dirty="0">
                <a:solidFill>
                  <a:schemeClr val="bg1"/>
                </a:solidFill>
                <a:latin typeface="Tahoma-Bold"/>
              </a:rPr>
              <a:t>	</a:t>
            </a:r>
            <a:r>
              <a:rPr lang="en-US" sz="1600" b="1" dirty="0">
                <a:solidFill>
                  <a:schemeClr val="bg1"/>
                </a:solidFill>
                <a:latin typeface="Tahoma-Bold"/>
              </a:rPr>
              <a:t>ISSUE DATE				: 02 OCTOBER 2026</a:t>
            </a:r>
          </a:p>
          <a:p>
            <a:pPr algn="r">
              <a:lnSpc>
                <a:spcPct val="150000"/>
              </a:lnSpc>
            </a:pPr>
            <a:r>
              <a:rPr lang="en-US" sz="1600" b="1" i="0" u="none" strike="noStrike" baseline="0" dirty="0">
                <a:solidFill>
                  <a:schemeClr val="bg1"/>
                </a:solidFill>
                <a:latin typeface="Tahoma-Bold"/>
              </a:rPr>
              <a:t>	COMPULSORY BRIEFING: 12</a:t>
            </a:r>
            <a:r>
              <a:rPr lang="en-US" sz="1600" b="1" dirty="0">
                <a:solidFill>
                  <a:schemeClr val="bg1"/>
                </a:solidFill>
                <a:latin typeface="Tahoma-Bold"/>
              </a:rPr>
              <a:t> OCTOBER 2026 </a:t>
            </a:r>
            <a:r>
              <a:rPr lang="en-US" sz="1600" b="1" i="0" u="none" strike="noStrike" baseline="0" dirty="0">
                <a:solidFill>
                  <a:schemeClr val="bg1"/>
                </a:solidFill>
                <a:latin typeface="Tahoma-Bold"/>
              </a:rPr>
              <a:t>at 10:00</a:t>
            </a:r>
          </a:p>
          <a:p>
            <a:pPr algn="r">
              <a:lnSpc>
                <a:spcPct val="150000"/>
              </a:lnSpc>
            </a:pPr>
            <a:r>
              <a:rPr lang="en-US" sz="1600" b="1" dirty="0">
                <a:solidFill>
                  <a:schemeClr val="bg1"/>
                </a:solidFill>
                <a:latin typeface="Tahoma-Bold"/>
              </a:rPr>
              <a:t>		CLOSING DATE			: 30 OCTOBER 2026 at 16:00 </a:t>
            </a:r>
          </a:p>
          <a:p>
            <a:pPr algn="l"/>
            <a:r>
              <a:rPr lang="en-US" sz="1600" b="1" i="0" u="none" strike="noStrike" baseline="0" dirty="0">
                <a:solidFill>
                  <a:schemeClr val="bg1"/>
                </a:solidFill>
                <a:latin typeface="Tahoma-Bold"/>
              </a:rPr>
              <a:t>		</a:t>
            </a:r>
          </a:p>
        </p:txBody>
      </p:sp>
    </p:spTree>
    <p:extLst>
      <p:ext uri="{BB962C8B-B14F-4D97-AF65-F5344CB8AC3E}">
        <p14:creationId xmlns:p14="http://schemas.microsoft.com/office/powerpoint/2010/main" val="307966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00">
                    <a:lumMod val="50000"/>
                    <a:lumOff val="50000"/>
                  </a:srgbClr>
                </a:solidFill>
              </a:rPr>
              <a:t>AGENDA</a:t>
            </a:r>
            <a:endParaRPr lang="en-ZA" dirty="0"/>
          </a:p>
        </p:txBody>
      </p:sp>
      <p:sp>
        <p:nvSpPr>
          <p:cNvPr id="4" name="Rectangle 3"/>
          <p:cNvSpPr/>
          <p:nvPr/>
        </p:nvSpPr>
        <p:spPr>
          <a:xfrm>
            <a:off x="723258" y="1598146"/>
            <a:ext cx="10706742" cy="4443332"/>
          </a:xfrm>
          <a:prstGeom prst="rect">
            <a:avLst/>
          </a:prstGeom>
        </p:spPr>
        <p:txBody>
          <a:bodyPr wrap="square">
            <a:spAutoFit/>
          </a:bodyPr>
          <a:lstStyle/>
          <a:p>
            <a:pPr marL="342900" indent="-342900" algn="l">
              <a:lnSpc>
                <a:spcPct val="200000"/>
              </a:lnSpc>
              <a:buFont typeface="Arial" panose="020B0604020202020204" pitchFamily="34" charset="0"/>
              <a:buChar char="•"/>
            </a:pPr>
            <a:r>
              <a:rPr lang="en-US" sz="1600" dirty="0">
                <a:solidFill>
                  <a:schemeClr val="tx1"/>
                </a:solidFill>
              </a:rPr>
              <a:t>Welcome:						Mcebo Mhlanga			</a:t>
            </a:r>
          </a:p>
          <a:p>
            <a:pPr marL="342900" indent="-342900" algn="l">
              <a:lnSpc>
                <a:spcPct val="200000"/>
              </a:lnSpc>
              <a:buFont typeface="Arial" panose="020B0604020202020204" pitchFamily="34" charset="0"/>
              <a:buChar char="•"/>
            </a:pPr>
            <a:r>
              <a:rPr lang="en-US" sz="1600" dirty="0">
                <a:solidFill>
                  <a:schemeClr val="tx1"/>
                </a:solidFill>
              </a:rPr>
              <a:t>Safety briefing:					Mcebo Mhlanga</a:t>
            </a:r>
          </a:p>
          <a:p>
            <a:pPr marL="342900" indent="-342900" algn="l">
              <a:lnSpc>
                <a:spcPct val="200000"/>
              </a:lnSpc>
              <a:buFont typeface="Arial" panose="020B0604020202020204" pitchFamily="34" charset="0"/>
              <a:buChar char="•"/>
            </a:pPr>
            <a:r>
              <a:rPr lang="en-US" sz="1600" dirty="0">
                <a:solidFill>
                  <a:schemeClr val="tx1"/>
                </a:solidFill>
              </a:rPr>
              <a:t>Introduction TNPA Team:			</a:t>
            </a:r>
            <a:r>
              <a:rPr lang="en-US" sz="1600" dirty="0"/>
              <a:t>Mcebo Mhlanga</a:t>
            </a:r>
            <a:endParaRPr lang="en-US" sz="1600" dirty="0">
              <a:solidFill>
                <a:schemeClr val="tx1"/>
              </a:solidFill>
            </a:endParaRPr>
          </a:p>
          <a:p>
            <a:pPr marL="342900" indent="-342900" algn="l">
              <a:lnSpc>
                <a:spcPct val="200000"/>
              </a:lnSpc>
              <a:buFont typeface="Arial" panose="020B0604020202020204" pitchFamily="34" charset="0"/>
              <a:buChar char="•"/>
            </a:pPr>
            <a:r>
              <a:rPr lang="en-US" sz="1600" dirty="0">
                <a:solidFill>
                  <a:schemeClr val="tx1"/>
                </a:solidFill>
              </a:rPr>
              <a:t>House Rules: 					Mcebo Mhlanga	</a:t>
            </a:r>
          </a:p>
          <a:p>
            <a:pPr marL="342900" indent="-342900" algn="l">
              <a:lnSpc>
                <a:spcPct val="200000"/>
              </a:lnSpc>
              <a:buFont typeface="Arial" panose="020B0604020202020204" pitchFamily="34" charset="0"/>
              <a:buChar char="•"/>
            </a:pPr>
            <a:r>
              <a:rPr lang="en-US" sz="1600" dirty="0"/>
              <a:t>Project/Overview &amp; Background: 	End User Department</a:t>
            </a:r>
            <a:r>
              <a:rPr lang="en-US" sz="1600" dirty="0">
                <a:solidFill>
                  <a:schemeClr val="tx1"/>
                </a:solidFill>
                <a:highlight>
                  <a:srgbClr val="FFFF00"/>
                </a:highlight>
              </a:rPr>
              <a:t>	</a:t>
            </a:r>
          </a:p>
          <a:p>
            <a:pPr marL="342900" indent="-342900" algn="l">
              <a:lnSpc>
                <a:spcPct val="200000"/>
              </a:lnSpc>
              <a:buFont typeface="Arial" panose="020B0604020202020204" pitchFamily="34" charset="0"/>
              <a:buChar char="•"/>
            </a:pPr>
            <a:r>
              <a:rPr lang="en-US" sz="1600" dirty="0">
                <a:solidFill>
                  <a:schemeClr val="tx1"/>
                </a:solidFill>
              </a:rPr>
              <a:t>Tender Communication:			Mcebo Mhlanga</a:t>
            </a:r>
          </a:p>
          <a:p>
            <a:pPr marL="342900" indent="-342900">
              <a:lnSpc>
                <a:spcPct val="200000"/>
              </a:lnSpc>
              <a:buFont typeface="Arial" panose="020B0604020202020204" pitchFamily="34" charset="0"/>
              <a:buChar char="•"/>
            </a:pPr>
            <a:r>
              <a:rPr lang="en-US" sz="1600" dirty="0">
                <a:solidFill>
                  <a:schemeClr val="tx1"/>
                </a:solidFill>
              </a:rPr>
              <a:t>Tender Submission:				</a:t>
            </a:r>
            <a:r>
              <a:rPr lang="en-US" sz="1600" dirty="0"/>
              <a:t>Mcebo Mhlanga</a:t>
            </a:r>
          </a:p>
          <a:p>
            <a:pPr marL="342900" indent="-342900">
              <a:lnSpc>
                <a:spcPct val="200000"/>
              </a:lnSpc>
              <a:buFont typeface="Arial" panose="020B0604020202020204" pitchFamily="34" charset="0"/>
              <a:buChar char="•"/>
            </a:pPr>
            <a:r>
              <a:rPr lang="en-US" sz="1600" dirty="0">
                <a:solidFill>
                  <a:schemeClr val="tx1"/>
                </a:solidFill>
              </a:rPr>
              <a:t>Evaluation Methodology:			</a:t>
            </a:r>
            <a:r>
              <a:rPr lang="en-US" sz="1600" dirty="0"/>
              <a:t>Ghaalib Dawood</a:t>
            </a:r>
          </a:p>
          <a:p>
            <a:pPr marL="160517" indent="-342900" algn="l">
              <a:lnSpc>
                <a:spcPct val="200000"/>
              </a:lnSpc>
              <a:buFont typeface="Arial" panose="020B0604020202020204" pitchFamily="34" charset="0"/>
              <a:buChar char="•"/>
            </a:pPr>
            <a:r>
              <a:rPr lang="en-US" sz="1600" dirty="0">
                <a:solidFill>
                  <a:schemeClr val="tx1"/>
                </a:solidFill>
              </a:rPr>
              <a:t>Specific Goals:					</a:t>
            </a:r>
            <a:r>
              <a:rPr lang="en-US" sz="1600" dirty="0"/>
              <a:t>Salathiso Xoxo (Supplier Development)</a:t>
            </a:r>
          </a:p>
        </p:txBody>
      </p:sp>
    </p:spTree>
    <p:extLst>
      <p:ext uri="{BB962C8B-B14F-4D97-AF65-F5344CB8AC3E}">
        <p14:creationId xmlns:p14="http://schemas.microsoft.com/office/powerpoint/2010/main" val="1847465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258" y="276058"/>
            <a:ext cx="10353272" cy="720105"/>
          </a:xfrm>
        </p:spPr>
        <p:txBody>
          <a:bodyPr/>
          <a:lstStyle/>
          <a:p>
            <a:r>
              <a:rPr lang="en-GB" dirty="0">
                <a:solidFill>
                  <a:srgbClr val="000000">
                    <a:lumMod val="50000"/>
                    <a:lumOff val="50000"/>
                  </a:srgbClr>
                </a:solidFill>
              </a:rPr>
              <a:t>AGENDA continuing</a:t>
            </a:r>
            <a:endParaRPr lang="en-ZA" dirty="0"/>
          </a:p>
        </p:txBody>
      </p:sp>
      <p:sp>
        <p:nvSpPr>
          <p:cNvPr id="4" name="Rectangle 3"/>
          <p:cNvSpPr/>
          <p:nvPr/>
        </p:nvSpPr>
        <p:spPr>
          <a:xfrm>
            <a:off x="723258" y="1598146"/>
            <a:ext cx="10706742" cy="4031873"/>
          </a:xfrm>
          <a:prstGeom prst="rect">
            <a:avLst/>
          </a:prstGeom>
        </p:spPr>
        <p:txBody>
          <a:bodyPr wrap="square">
            <a:spAutoFit/>
          </a:bodyPr>
          <a:lstStyle/>
          <a:p>
            <a:pPr algn="l">
              <a:lnSpc>
                <a:spcPct val="200000"/>
              </a:lnSpc>
            </a:pPr>
            <a:r>
              <a:rPr lang="en-GB" sz="1600" b="1" dirty="0">
                <a:solidFill>
                  <a:schemeClr val="tx1"/>
                </a:solidFill>
              </a:rPr>
              <a:t>Employers Works Information:	</a:t>
            </a:r>
            <a:r>
              <a:rPr lang="en-GB" sz="1600" dirty="0">
                <a:solidFill>
                  <a:schemeClr val="tx1"/>
                </a:solidFill>
              </a:rPr>
              <a:t>Dalyn Smith &amp; Ghaalib Dawood</a:t>
            </a:r>
          </a:p>
          <a:p>
            <a:pPr marL="714375" indent="-444500" algn="l">
              <a:lnSpc>
                <a:spcPct val="200000"/>
              </a:lnSpc>
              <a:buFont typeface="Arial" panose="020B0604020202020204" pitchFamily="34" charset="0"/>
              <a:buChar char="•"/>
            </a:pPr>
            <a:r>
              <a:rPr lang="en-GB" sz="1600" dirty="0">
                <a:solidFill>
                  <a:schemeClr val="tx1"/>
                </a:solidFill>
              </a:rPr>
              <a:t>Scope of Work</a:t>
            </a:r>
          </a:p>
          <a:p>
            <a:pPr marL="714375" indent="-444500" algn="l">
              <a:lnSpc>
                <a:spcPct val="200000"/>
              </a:lnSpc>
              <a:buFont typeface="Arial" panose="020B0604020202020204" pitchFamily="34" charset="0"/>
              <a:buChar char="•"/>
            </a:pPr>
            <a:r>
              <a:rPr lang="en-GB" sz="1600" dirty="0">
                <a:solidFill>
                  <a:schemeClr val="tx1"/>
                </a:solidFill>
              </a:rPr>
              <a:t>Technical Evaluation </a:t>
            </a:r>
          </a:p>
          <a:p>
            <a:pPr marL="269875">
              <a:lnSpc>
                <a:spcPct val="200000"/>
              </a:lnSpc>
            </a:pPr>
            <a:r>
              <a:rPr lang="en-US" sz="1600" dirty="0"/>
              <a:t>Pricing Schedule: </a:t>
            </a:r>
            <a:r>
              <a:rPr lang="en-ZA" sz="1600" dirty="0">
                <a:solidFill>
                  <a:schemeClr val="tx1"/>
                </a:solidFill>
              </a:rPr>
              <a:t>Dalyn Smith</a:t>
            </a:r>
            <a:endParaRPr lang="en-US" sz="1600" dirty="0">
              <a:solidFill>
                <a:schemeClr val="tx1"/>
              </a:solidFill>
            </a:endParaRPr>
          </a:p>
          <a:p>
            <a:pPr marL="714375" indent="-444500" algn="l">
              <a:lnSpc>
                <a:spcPct val="200000"/>
              </a:lnSpc>
              <a:buFont typeface="Arial" panose="020B0604020202020204" pitchFamily="34" charset="0"/>
              <a:buChar char="•"/>
            </a:pPr>
            <a:endParaRPr lang="en-US" sz="1800" dirty="0">
              <a:solidFill>
                <a:schemeClr val="tx1"/>
              </a:solidFill>
            </a:endParaRPr>
          </a:p>
          <a:p>
            <a:pPr marL="269875" indent="0" algn="l">
              <a:lnSpc>
                <a:spcPct val="200000"/>
              </a:lnSpc>
            </a:pPr>
            <a:r>
              <a:rPr lang="en-US" sz="3600" dirty="0">
                <a:solidFill>
                  <a:schemeClr val="tx1"/>
                </a:solidFill>
              </a:rPr>
              <a:t>QUESTIONS AND ANSWERS</a:t>
            </a:r>
          </a:p>
          <a:p>
            <a:pPr marL="182563" marR="0" lvl="0" indent="0" algn="l" defTabSz="914400" rtl="0" eaLnBrk="1" fontAlgn="auto" latinLnBrk="0" hangingPunct="1">
              <a:lnSpc>
                <a:spcPct val="100000"/>
              </a:lnSpc>
              <a:spcBef>
                <a:spcPts val="0"/>
              </a:spcBef>
              <a:spcAft>
                <a:spcPts val="0"/>
              </a:spcAft>
              <a:buClrTx/>
              <a:buSzTx/>
              <a:buFontTx/>
              <a:buNone/>
              <a:tabLst/>
              <a:defRPr/>
            </a:pPr>
            <a:endParaRPr kumimoji="0" lang="en-ZA" sz="16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62471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00">
                    <a:lumMod val="50000"/>
                    <a:lumOff val="50000"/>
                  </a:srgbClr>
                </a:solidFill>
              </a:rPr>
              <a:t>HOUSE RULES</a:t>
            </a:r>
            <a:endParaRPr lang="en-ZA" dirty="0"/>
          </a:p>
        </p:txBody>
      </p:sp>
      <p:sp>
        <p:nvSpPr>
          <p:cNvPr id="4" name="Rectangle 3"/>
          <p:cNvSpPr/>
          <p:nvPr/>
        </p:nvSpPr>
        <p:spPr>
          <a:xfrm>
            <a:off x="723258" y="1598146"/>
            <a:ext cx="10706742" cy="4654159"/>
          </a:xfrm>
          <a:prstGeom prst="rect">
            <a:avLst/>
          </a:prstGeom>
        </p:spPr>
        <p:txBody>
          <a:bodyPr wrap="square">
            <a:spAutoFit/>
          </a:bodyPr>
          <a:lstStyle/>
          <a:p>
            <a:pPr marL="742950" marR="0" lvl="1" indent="-285750" algn="l" defTabSz="914400" rtl="0" eaLnBrk="1" fontAlgn="auto" latinLnBrk="0" hangingPunct="1">
              <a:lnSpc>
                <a:spcPct val="150000"/>
              </a:lnSpc>
              <a:spcBef>
                <a:spcPts val="185"/>
              </a:spcBef>
              <a:spcAft>
                <a:spcPts val="185"/>
              </a:spcAft>
              <a:buClrTx/>
              <a:buSzTx/>
              <a:buFont typeface="Arial" panose="020B0604020202020204" pitchFamily="34" charset="0"/>
              <a:buChar char="•"/>
              <a:tabLst/>
              <a:defRPr/>
            </a:pPr>
            <a:r>
              <a:rPr kumimoji="0" lang="en-US" sz="2400" b="0" i="0" u="non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Please keep your cellphones on mute during all presentations.</a:t>
            </a:r>
          </a:p>
          <a:p>
            <a:pPr marL="742950" marR="0" lvl="1" indent="-285750" algn="l" defTabSz="914400" rtl="0" eaLnBrk="1" fontAlgn="auto" latinLnBrk="0" hangingPunct="1">
              <a:lnSpc>
                <a:spcPct val="150000"/>
              </a:lnSpc>
              <a:spcBef>
                <a:spcPts val="185"/>
              </a:spcBef>
              <a:spcAft>
                <a:spcPts val="185"/>
              </a:spcAft>
              <a:buClrTx/>
              <a:buSzTx/>
              <a:buFont typeface="Arial" panose="020B0604020202020204" pitchFamily="34" charset="0"/>
              <a:buChar char="•"/>
              <a:tabLst/>
              <a:defRPr/>
            </a:pPr>
            <a:r>
              <a:rPr kumimoji="0" lang="en-US" sz="2400" b="0" i="0" u="non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Hold your questions until after each presentation has concluded.</a:t>
            </a:r>
          </a:p>
          <a:p>
            <a:pPr marL="742950" marR="0" lvl="1" indent="-285750" algn="l" defTabSz="914400" rtl="0" eaLnBrk="1" fontAlgn="auto" latinLnBrk="0" hangingPunct="1">
              <a:lnSpc>
                <a:spcPct val="150000"/>
              </a:lnSpc>
              <a:spcBef>
                <a:spcPts val="185"/>
              </a:spcBef>
              <a:spcAft>
                <a:spcPts val="185"/>
              </a:spcAft>
              <a:buClrTx/>
              <a:buSzTx/>
              <a:buFont typeface="Arial" panose="020B0604020202020204" pitchFamily="34" charset="0"/>
              <a:buChar char="•"/>
              <a:tabLst/>
              <a:defRPr/>
            </a:pPr>
            <a:r>
              <a:rPr kumimoji="0" lang="en-US" sz="2400" b="0" i="0" u="non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When you have a question, kindly Raise Hand instead of interrupting.</a:t>
            </a:r>
          </a:p>
          <a:p>
            <a:pPr marL="742950" marR="0" lvl="1" indent="-285750" algn="l" defTabSz="914400" rtl="0" eaLnBrk="1" fontAlgn="auto" latinLnBrk="0" hangingPunct="1">
              <a:lnSpc>
                <a:spcPct val="150000"/>
              </a:lnSpc>
              <a:spcBef>
                <a:spcPts val="185"/>
              </a:spcBef>
              <a:spcAft>
                <a:spcPts val="185"/>
              </a:spcAft>
              <a:buClrTx/>
              <a:buSzTx/>
              <a:buFont typeface="Arial" panose="020B0604020202020204" pitchFamily="34" charset="0"/>
              <a:buChar char="•"/>
              <a:tabLst/>
              <a:defRPr/>
            </a:pPr>
            <a:r>
              <a:rPr kumimoji="0" lang="en-US" sz="2400" b="0" i="0" u="non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TNPA will do its best to answer all questions during the session; however, all official responses will be provided in writing along with the briefing minutes.</a:t>
            </a:r>
          </a:p>
          <a:p>
            <a:pPr marL="742950" marR="0" lvl="1" indent="-285750" algn="l" defTabSz="914400" rtl="0" eaLnBrk="1" fontAlgn="auto" latinLnBrk="0" hangingPunct="1">
              <a:lnSpc>
                <a:spcPct val="150000"/>
              </a:lnSpc>
              <a:spcBef>
                <a:spcPts val="185"/>
              </a:spcBef>
              <a:spcAft>
                <a:spcPts val="185"/>
              </a:spcAft>
              <a:buClrTx/>
              <a:buSzTx/>
              <a:buFont typeface="Arial" panose="020B0604020202020204" pitchFamily="34" charset="0"/>
              <a:buChar char="•"/>
              <a:tabLst/>
              <a:defRPr/>
            </a:pPr>
            <a:r>
              <a:rPr kumimoji="0" lang="en-US" sz="2400" b="0" i="0" u="non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Latecomers will be admitted, but please note that presentations will not be repeated.</a:t>
            </a:r>
            <a:endParaRPr kumimoji="0" lang="en-ZA" sz="16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75570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00">
                    <a:lumMod val="50000"/>
                    <a:lumOff val="50000"/>
                  </a:srgbClr>
                </a:solidFill>
              </a:rPr>
              <a:t>TENDER COMMUNICATION</a:t>
            </a:r>
            <a:endParaRPr lang="en-ZA" dirty="0"/>
          </a:p>
        </p:txBody>
      </p:sp>
      <p:sp>
        <p:nvSpPr>
          <p:cNvPr id="4" name="Rectangle 3"/>
          <p:cNvSpPr/>
          <p:nvPr/>
        </p:nvSpPr>
        <p:spPr>
          <a:xfrm>
            <a:off x="742629" y="1433759"/>
            <a:ext cx="10706742" cy="5791329"/>
          </a:xfrm>
          <a:prstGeom prst="rect">
            <a:avLst/>
          </a:prstGeom>
        </p:spPr>
        <p:txBody>
          <a:bodyPr wrap="square">
            <a:spAutoFit/>
          </a:bodyPr>
          <a:lstStyle/>
          <a:p>
            <a:pPr marL="285750" indent="-285750">
              <a:lnSpc>
                <a:spcPct val="150000"/>
              </a:lnSpc>
              <a:buFont typeface="Arial" panose="020B0604020202020204" pitchFamily="34" charset="0"/>
              <a:buChar char="•"/>
            </a:pPr>
            <a:endParaRPr lang="en-US" dirty="0">
              <a:latin typeface="+mn-lt"/>
            </a:endParaRPr>
          </a:p>
          <a:p>
            <a:pPr marL="285750" indent="-285750">
              <a:lnSpc>
                <a:spcPct val="150000"/>
              </a:lnSpc>
              <a:buFont typeface="Arial" panose="020B0604020202020204" pitchFamily="34" charset="0"/>
              <a:buChar char="•"/>
            </a:pPr>
            <a:r>
              <a:rPr lang="en-US" dirty="0">
                <a:latin typeface="+mn-lt"/>
              </a:rPr>
              <a:t>Clarifications/queries related to this tender can be directed to </a:t>
            </a:r>
            <a:r>
              <a:rPr lang="en-US" dirty="0">
                <a:hlinkClick r:id="rId2"/>
              </a:rPr>
              <a:t>TNPATenderEnquiresCPT@transnet.net</a:t>
            </a:r>
            <a:r>
              <a:rPr lang="en-US" dirty="0"/>
              <a:t> OR via the e-Tender portal</a:t>
            </a:r>
            <a:r>
              <a:rPr kumimoji="0" lang="en-US" b="0" i="0" u="none" strike="noStrike" kern="1200" cap="none" spc="0" normalizeH="0" baseline="0" noProof="0" dirty="0">
                <a:ln>
                  <a:noFill/>
                </a:ln>
                <a:solidFill>
                  <a:srgbClr val="000000"/>
                </a:solidFill>
                <a:effectLst/>
                <a:uLnTx/>
                <a:uFillTx/>
                <a:cs typeface="Tahoma"/>
              </a:rPr>
              <a:t>.</a:t>
            </a:r>
            <a:r>
              <a:rPr lang="en-US" dirty="0">
                <a:solidFill>
                  <a:srgbClr val="000000"/>
                </a:solidFill>
                <a:cs typeface="Tahoma"/>
              </a:rPr>
              <a:t> A </a:t>
            </a:r>
            <a:r>
              <a:rPr kumimoji="0" lang="en-US" b="0" i="0" u="none" strike="noStrike" kern="1200" cap="none" spc="0" normalizeH="0" baseline="0" noProof="0" dirty="0">
                <a:ln>
                  <a:noFill/>
                </a:ln>
                <a:solidFill>
                  <a:srgbClr val="000000"/>
                </a:solidFill>
                <a:effectLst/>
                <a:uLnTx/>
                <a:uFillTx/>
                <a:cs typeface="Tahoma"/>
              </a:rPr>
              <a:t>copy of this presentation will be uploaded onto the Transnet e-tender portal and National Treasury e-tender portal.</a:t>
            </a:r>
            <a:endParaRPr lang="en-US" dirty="0">
              <a:latin typeface="+mn-lt"/>
            </a:endParaRPr>
          </a:p>
          <a:p>
            <a:pPr>
              <a:lnSpc>
                <a:spcPct val="150000"/>
              </a:lnSpc>
            </a:pPr>
            <a:endParaRPr lang="en-US" dirty="0">
              <a:latin typeface="+mn-lt"/>
            </a:endParaRPr>
          </a:p>
          <a:p>
            <a:pPr marL="285750" indent="-285750">
              <a:lnSpc>
                <a:spcPct val="150000"/>
              </a:lnSpc>
              <a:buFont typeface="Arial" panose="020B0604020202020204" pitchFamily="34" charset="0"/>
              <a:buChar char="•"/>
            </a:pPr>
            <a:r>
              <a:rPr kumimoji="0" lang="en-US" b="0" i="0" u="none" strike="noStrike" kern="1200" cap="none" spc="0" normalizeH="0" baseline="0" noProof="0" dirty="0">
                <a:ln>
                  <a:noFill/>
                </a:ln>
                <a:solidFill>
                  <a:srgbClr val="000000"/>
                </a:solidFill>
                <a:effectLst/>
                <a:uLnTx/>
                <a:uFillTx/>
                <a:cs typeface="Tahoma"/>
              </a:rPr>
              <a:t>This session is being recorded and minutes of the meeting will be shared with those who attended the </a:t>
            </a:r>
            <a:r>
              <a:rPr lang="en-US" dirty="0">
                <a:solidFill>
                  <a:srgbClr val="000000"/>
                </a:solidFill>
                <a:cs typeface="Tahoma"/>
              </a:rPr>
              <a:t>meeting</a:t>
            </a:r>
            <a:r>
              <a:rPr kumimoji="0" lang="en-US" b="0" i="0" u="none" strike="noStrike" kern="1200" cap="none" spc="0" normalizeH="0" baseline="0" noProof="0" dirty="0">
                <a:ln>
                  <a:noFill/>
                </a:ln>
                <a:solidFill>
                  <a:srgbClr val="000000"/>
                </a:solidFill>
                <a:effectLst/>
                <a:uLnTx/>
                <a:uFillTx/>
                <a:cs typeface="Tahoma"/>
              </a:rPr>
              <a:t>.</a:t>
            </a:r>
            <a:r>
              <a:rPr kumimoji="0" lang="en-US" dirty="0">
                <a:solidFill>
                  <a:srgbClr val="000000"/>
                </a:solidFill>
                <a:ea typeface="Tahoma"/>
                <a:cs typeface="Tahoma"/>
              </a:rPr>
              <a:t> </a:t>
            </a:r>
            <a:r>
              <a:rPr lang="en-US" dirty="0">
                <a:latin typeface="+mn-lt"/>
              </a:rPr>
              <a:t>Questions (if available) and answers will be shared and distributed to all bidders that attended the compulsory briefing and posted to both National Treasury and Transnet e-tende</a:t>
            </a:r>
            <a:r>
              <a:rPr lang="en-US" dirty="0"/>
              <a:t>r portals.</a:t>
            </a:r>
            <a:endParaRPr lang="en-US" dirty="0">
              <a:latin typeface="+mn-lt"/>
            </a:endParaRPr>
          </a:p>
          <a:p>
            <a:pPr>
              <a:lnSpc>
                <a:spcPct val="150000"/>
              </a:lnSpc>
            </a:pPr>
            <a:endParaRPr lang="en-US" dirty="0">
              <a:latin typeface="+mn-lt"/>
            </a:endParaRPr>
          </a:p>
          <a:p>
            <a:pPr marL="285750" indent="-285750">
              <a:lnSpc>
                <a:spcPct val="150000"/>
              </a:lnSpc>
              <a:buFont typeface="Arial" panose="020B0604020202020204" pitchFamily="34" charset="0"/>
              <a:buChar char="•"/>
            </a:pPr>
            <a:r>
              <a:rPr kumimoji="0" lang="en-ZA"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Last day for questions</a:t>
            </a:r>
            <a:r>
              <a:rPr lang="en-US" dirty="0">
                <a:latin typeface="+mn-lt"/>
              </a:rPr>
              <a:t> /clarifications is </a:t>
            </a:r>
            <a:r>
              <a:rPr lang="en-US" b="1" dirty="0">
                <a:latin typeface="+mn-lt"/>
              </a:rPr>
              <a:t>2</a:t>
            </a:r>
            <a:r>
              <a:rPr lang="en-US" b="1" dirty="0"/>
              <a:t>3 October 2025 </a:t>
            </a:r>
            <a:r>
              <a:rPr lang="en-US" b="1" dirty="0">
                <a:latin typeface="+mn-lt"/>
              </a:rPr>
              <a:t>at 16:00p.m</a:t>
            </a:r>
            <a:r>
              <a:rPr lang="en-US" dirty="0">
                <a:latin typeface="+mn-lt"/>
              </a:rPr>
              <a:t>. </a:t>
            </a:r>
            <a:r>
              <a:rPr lang="en-US" dirty="0">
                <a:solidFill>
                  <a:srgbClr val="000000"/>
                </a:solidFill>
                <a:cs typeface="Tahoma"/>
              </a:rPr>
              <a:t>The Procurement Lead will provide written response to all additional questions received in writing .</a:t>
            </a:r>
            <a:endParaRPr lang="en-US" i="0" u="none" strike="noStrike" kern="1200" cap="none" spc="0" normalizeH="0" baseline="0" noProof="0" dirty="0">
              <a:ln>
                <a:noFill/>
              </a:ln>
              <a:solidFill>
                <a:srgbClr val="000000"/>
              </a:solidFill>
              <a:effectLst/>
              <a:uLnTx/>
              <a:uFillTx/>
              <a:ea typeface="Tahoma"/>
              <a:cs typeface="Tahoma"/>
            </a:endParaRPr>
          </a:p>
          <a:p>
            <a:pPr marL="285750" indent="-285750">
              <a:lnSpc>
                <a:spcPct val="150000"/>
              </a:lnSpc>
              <a:buFont typeface="Arial" panose="020B0604020202020204" pitchFamily="34" charset="0"/>
              <a:buChar char="•"/>
            </a:pPr>
            <a:endParaRPr lang="en-US" dirty="0">
              <a:highlight>
                <a:srgbClr val="FFFF00"/>
              </a:highlight>
              <a:latin typeface="+mn-lt"/>
            </a:endParaRPr>
          </a:p>
          <a:p>
            <a:pPr marL="182563" marR="0" lvl="0" indent="0" algn="l" defTabSz="914400" rtl="0" eaLnBrk="1" fontAlgn="auto" latinLnBrk="0" hangingPunct="1">
              <a:lnSpc>
                <a:spcPct val="100000"/>
              </a:lnSpc>
              <a:spcBef>
                <a:spcPts val="0"/>
              </a:spcBef>
              <a:spcAft>
                <a:spcPts val="0"/>
              </a:spcAft>
              <a:buClrTx/>
              <a:buSzTx/>
              <a:buFontTx/>
              <a:buNone/>
              <a:tabLst/>
              <a:defRPr/>
            </a:pPr>
            <a:endParaRPr kumimoji="0" lang="en-ZA" sz="16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70399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00">
                    <a:lumMod val="50000"/>
                    <a:lumOff val="50000"/>
                  </a:srgbClr>
                </a:solidFill>
              </a:rPr>
              <a:t>TENDER SUBMISSION</a:t>
            </a:r>
            <a:endParaRPr lang="en-ZA" dirty="0"/>
          </a:p>
        </p:txBody>
      </p:sp>
      <p:sp>
        <p:nvSpPr>
          <p:cNvPr id="4" name="Rectangle 3"/>
          <p:cNvSpPr/>
          <p:nvPr/>
        </p:nvSpPr>
        <p:spPr>
          <a:xfrm>
            <a:off x="618755" y="1257300"/>
            <a:ext cx="11039845" cy="5684698"/>
          </a:xfrm>
          <a:prstGeom prst="rect">
            <a:avLst/>
          </a:prstGeom>
        </p:spPr>
        <p:txBody>
          <a:bodyPr wrap="square">
            <a:spAutoFit/>
          </a:bodyPr>
          <a:lstStyle/>
          <a:p>
            <a:pPr marL="0" indent="0" algn="just">
              <a:spcBef>
                <a:spcPts val="0"/>
              </a:spcBef>
              <a:buNone/>
            </a:pPr>
            <a:r>
              <a:rPr kumimoji="0" lang="en-US" sz="1600" b="0"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Tender closing date: </a:t>
            </a:r>
            <a:r>
              <a:rPr kumimoji="0" lang="en-US" sz="1600" b="1"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30 </a:t>
            </a:r>
            <a:r>
              <a:rPr lang="en-US" sz="1600" b="1" dirty="0">
                <a:latin typeface="Tahoma" panose="020B0604030504040204" pitchFamily="34" charset="0"/>
                <a:ea typeface="Tahoma" panose="020B0604030504040204" pitchFamily="34" charset="0"/>
                <a:cs typeface="Tahoma" panose="020B0604030504040204" pitchFamily="34" charset="0"/>
              </a:rPr>
              <a:t>Octo</a:t>
            </a:r>
            <a:r>
              <a:rPr kumimoji="0" lang="en-US" sz="1600" b="1" i="0" u="none" strike="noStrike" kern="1200" cap="none" spc="0" normalizeH="0" baseline="0" noProof="0" dirty="0" err="1">
                <a:ln>
                  <a:noFill/>
                </a:ln>
                <a:effectLst/>
                <a:uLnTx/>
                <a:uFillTx/>
                <a:latin typeface="Tahoma" panose="020B0604030504040204" pitchFamily="34" charset="0"/>
                <a:ea typeface="Tahoma" panose="020B0604030504040204" pitchFamily="34" charset="0"/>
                <a:cs typeface="Tahoma" panose="020B0604030504040204" pitchFamily="34" charset="0"/>
              </a:rPr>
              <a:t>ber</a:t>
            </a:r>
            <a:r>
              <a:rPr kumimoji="0" lang="en-US" sz="1600" b="1"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 2026 at 16:00</a:t>
            </a:r>
            <a:r>
              <a:rPr lang="en-US" sz="1600" dirty="0">
                <a:latin typeface="Tahoma" panose="020B0604030504040204" pitchFamily="34" charset="0"/>
                <a:ea typeface="Tahoma" panose="020B0604030504040204" pitchFamily="34" charset="0"/>
                <a:cs typeface="Tahoma" panose="020B0604030504040204" pitchFamily="34" charset="0"/>
              </a:rPr>
              <a:t> -</a:t>
            </a:r>
            <a:r>
              <a:rPr lang="en-ZA" sz="1600" b="1" dirty="0">
                <a:latin typeface="Tahoma" panose="020B0604030504040204" pitchFamily="34" charset="0"/>
                <a:ea typeface="Tahoma" panose="020B0604030504040204" pitchFamily="34" charset="0"/>
                <a:cs typeface="Tahoma" panose="020B0604030504040204" pitchFamily="34" charset="0"/>
              </a:rPr>
              <a:t> </a:t>
            </a:r>
            <a:r>
              <a:rPr lang="en-ZA" sz="1600" b="1" dirty="0">
                <a:solidFill>
                  <a:srgbClr val="FF0000"/>
                </a:solidFill>
                <a:latin typeface="Tahoma" panose="020B0604030504040204" pitchFamily="34" charset="0"/>
                <a:ea typeface="Tahoma" panose="020B0604030504040204" pitchFamily="34" charset="0"/>
                <a:cs typeface="Tahoma" panose="020B0604030504040204" pitchFamily="34" charset="0"/>
              </a:rPr>
              <a:t>NO EXTENSIONS TO THIS DATE WILL BE ENTERTAINED WITHOUT GOOD CAUSE SHOWN. </a:t>
            </a:r>
            <a:endParaRPr lang="en-US" sz="1600" dirty="0">
              <a:latin typeface="Tahoma" panose="020B0604030504040204" pitchFamily="34" charset="0"/>
              <a:ea typeface="Tahoma" panose="020B0604030504040204" pitchFamily="34" charset="0"/>
              <a:cs typeface="Tahoma" panose="020B0604030504040204" pitchFamily="34" charset="0"/>
            </a:endParaRPr>
          </a:p>
          <a:p>
            <a:pPr marL="0" indent="0">
              <a:spcBef>
                <a:spcPts val="0"/>
              </a:spcBef>
              <a:buNone/>
            </a:pP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NB: NO LATE TENDERS WILL BE ACCEPTED</a:t>
            </a:r>
            <a:endParaRPr kumimoji="0" lang="en-US" sz="1600" b="0"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a:p>
            <a:pPr marL="742950" marR="0" lvl="1" indent="-285750" algn="l" defTabSz="914400" rtl="0" eaLnBrk="1" fontAlgn="auto" latinLnBrk="0" hangingPunct="1">
              <a:lnSpc>
                <a:spcPct val="150000"/>
              </a:lnSpc>
              <a:spcBef>
                <a:spcPts val="185"/>
              </a:spcBef>
              <a:spcAft>
                <a:spcPts val="185"/>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The tender must be submitted on the e-Tender portal: </a:t>
            </a:r>
          </a:p>
          <a:p>
            <a:pPr marR="0" lvl="1" algn="l" defTabSz="914400" rtl="0" eaLnBrk="1" fontAlgn="auto" latinLnBrk="0" hangingPunct="1">
              <a:lnSpc>
                <a:spcPct val="150000"/>
              </a:lnSpc>
              <a:spcBef>
                <a:spcPts val="185"/>
              </a:spcBef>
              <a:spcAft>
                <a:spcPts val="185"/>
              </a:spcAft>
              <a:buClrTx/>
              <a:buSzTx/>
              <a:tabLst/>
              <a:defRPr/>
            </a:pPr>
            <a:r>
              <a:rPr lang="en-GB" sz="1600" b="1" u="sng" dirty="0">
                <a:solidFill>
                  <a:srgbClr val="0000FF"/>
                </a:solidFill>
                <a:effectLst/>
                <a:latin typeface="Tahoma" panose="020B0604030504040204" pitchFamily="34" charset="0"/>
                <a:ea typeface="Times New Roman" panose="02020603050405020304" pitchFamily="18" charset="0"/>
              </a:rPr>
              <a:t>https://</a:t>
            </a:r>
            <a:r>
              <a:rPr lang="en-GB" sz="1600" b="1" u="sng" dirty="0">
                <a:solidFill>
                  <a:srgbClr val="0000FF"/>
                </a:solidFill>
                <a:effectLst/>
                <a:latin typeface="Tahoma" panose="020B0604030504040204" pitchFamily="34" charset="0"/>
                <a:ea typeface="Times New Roman" panose="02020603050405020304" pitchFamily="18" charset="0"/>
                <a:cs typeface="Tahoma" panose="020B0604030504040204" pitchFamily="34" charset="0"/>
                <a:hlinkClick r:id="rId3"/>
              </a:rPr>
              <a:t>transnetetenders.azurewebsites.net</a:t>
            </a:r>
            <a:r>
              <a:rPr lang="en-GB" sz="1600" b="1" u="sng" dirty="0">
                <a:solidFill>
                  <a:srgbClr val="0000FF"/>
                </a:solidFill>
                <a:effectLst/>
                <a:latin typeface="Tahoma" panose="020B0604030504040204" pitchFamily="34" charset="0"/>
                <a:ea typeface="Times New Roman" panose="02020603050405020304" pitchFamily="18" charset="0"/>
              </a:rPr>
              <a:t> (please use Google Chrome to access Transnet link)</a:t>
            </a:r>
            <a:endParaRPr kumimoji="0" lang="en-GB" sz="1600" b="1" i="0" u="sng" strike="noStrike" kern="1200" cap="none" spc="0" normalizeH="0" baseline="0" noProof="0" dirty="0">
              <a:ln>
                <a:noFill/>
              </a:ln>
              <a:solidFill>
                <a:srgbClr val="0000FF"/>
              </a:solidFill>
              <a:uLnTx/>
              <a:uFillTx/>
              <a:latin typeface="Tahoma" panose="020B0604030504040204" pitchFamily="34" charset="0"/>
              <a:ea typeface="Tahoma" panose="020B0604030504040204" pitchFamily="34" charset="0"/>
              <a:cs typeface="Tahoma" panose="020B0604030504040204" pitchFamily="34" charset="0"/>
            </a:endParaRPr>
          </a:p>
          <a:p>
            <a:pPr marL="457200" lvl="4" fontAlgn="base">
              <a:lnSpc>
                <a:spcPct val="150000"/>
              </a:lnSpc>
              <a:spcBef>
                <a:spcPct val="0"/>
              </a:spcBef>
              <a:spcAft>
                <a:spcPct val="0"/>
              </a:spcAft>
              <a:defRPr/>
            </a:pPr>
            <a:r>
              <a:rPr lang="en-US" altLang="en-US" sz="1600" b="1" u="sng" dirty="0">
                <a:solidFill>
                  <a:srgbClr val="FF0000"/>
                </a:solidFill>
                <a:latin typeface="Tahoma" panose="020B0604030504040204" pitchFamily="34" charset="0"/>
                <a:ea typeface="Tahoma" panose="020B0604030504040204" pitchFamily="34" charset="0"/>
                <a:cs typeface="Tahoma" panose="020B0604030504040204" pitchFamily="34" charset="0"/>
              </a:rPr>
              <a:t>NOTE TO THE BIDDERS: </a:t>
            </a:r>
          </a:p>
          <a:p>
            <a:pPr marL="457200" lvl="4" fontAlgn="base">
              <a:lnSpc>
                <a:spcPct val="150000"/>
              </a:lnSpc>
              <a:spcBef>
                <a:spcPct val="0"/>
              </a:spcBef>
              <a:spcAft>
                <a:spcPct val="0"/>
              </a:spcAft>
              <a:defRPr/>
            </a:pPr>
            <a:r>
              <a:rPr lang="en-US" alt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BIDDERS ARE REQUIRED TO ENSURE THAT ELECTRONIC BID SUBMISSIONS ARE DONE HOURS BEFORE THE CLOSING DATE TO PREVENT ISSUES WHICH THEY MAY ENCOUNTER DUE TO THEIR INTERNET SPEED, BANDWIDTH OR THE SIZE OF THE NUMBER OF UPLOADS THEY ARE SUBMITTING. PLEASE DO NOT WAIT FOR THE LAST HOUR TO SUBMIT. A BIDDER CAN UPLOAD 30MB PER UPLOAD AND MULTIPLE UPLOADS ARE PERMITTED. </a:t>
            </a:r>
            <a:r>
              <a:rPr lang="en-US" sz="1600" b="1" i="0" u="none" strike="noStrike" baseline="0" dirty="0">
                <a:latin typeface="Tahoma-Bold"/>
              </a:rPr>
              <a:t>Transnet will not be held liable for any challenges experienced by bidders as a result of the technical challenges.</a:t>
            </a:r>
          </a:p>
          <a:p>
            <a:pPr marL="457200" lvl="4" fontAlgn="base">
              <a:lnSpc>
                <a:spcPct val="150000"/>
              </a:lnSpc>
              <a:spcBef>
                <a:spcPct val="0"/>
              </a:spcBef>
              <a:spcAft>
                <a:spcPct val="0"/>
              </a:spcAft>
              <a:defRPr/>
            </a:pPr>
            <a:endParaRPr lang="en-US" sz="1600" b="1" i="0" u="none" strike="noStrike" baseline="0" dirty="0">
              <a:latin typeface="Tahoma-Bold"/>
            </a:endParaRPr>
          </a:p>
          <a:p>
            <a:pPr marL="457200" lvl="4" fontAlgn="base">
              <a:lnSpc>
                <a:spcPct val="150000"/>
              </a:lnSpc>
              <a:spcBef>
                <a:spcPct val="0"/>
              </a:spcBef>
              <a:spcAft>
                <a:spcPct val="0"/>
              </a:spcAft>
              <a:defRPr/>
            </a:pPr>
            <a:r>
              <a:rPr lang="en-ZA" sz="1600" kern="0" dirty="0">
                <a:solidFill>
                  <a:srgbClr val="000000"/>
                </a:solidFill>
                <a:latin typeface="Tahoma" pitchFamily="34" charset="0"/>
                <a:ea typeface="Tahoma" pitchFamily="34" charset="0"/>
                <a:cs typeface="Tahoma" pitchFamily="34" charset="0"/>
              </a:rPr>
              <a:t>Tender offer validity period of </a:t>
            </a:r>
            <a:r>
              <a:rPr lang="en-ZA" sz="1600" b="1" kern="0" dirty="0">
                <a:solidFill>
                  <a:srgbClr val="000000"/>
                </a:solidFill>
                <a:latin typeface="Tahoma" pitchFamily="34" charset="0"/>
                <a:ea typeface="Tahoma" pitchFamily="34" charset="0"/>
                <a:cs typeface="Tahoma" pitchFamily="34" charset="0"/>
              </a:rPr>
              <a:t>12</a:t>
            </a:r>
            <a:r>
              <a:rPr lang="en-ZA" sz="1600" b="1" kern="0" dirty="0">
                <a:latin typeface="Tahoma" pitchFamily="34" charset="0"/>
                <a:ea typeface="Tahoma" pitchFamily="34" charset="0"/>
                <a:cs typeface="Tahoma" pitchFamily="34" charset="0"/>
              </a:rPr>
              <a:t> weeks </a:t>
            </a:r>
            <a:r>
              <a:rPr lang="en-ZA" sz="1600" kern="0" dirty="0">
                <a:solidFill>
                  <a:srgbClr val="000000"/>
                </a:solidFill>
                <a:latin typeface="Tahoma" pitchFamily="34" charset="0"/>
                <a:ea typeface="Tahoma" pitchFamily="34" charset="0"/>
                <a:cs typeface="Tahoma" pitchFamily="34" charset="0"/>
              </a:rPr>
              <a:t>from the closing date.</a:t>
            </a:r>
          </a:p>
          <a:p>
            <a:pPr marL="457200" lvl="4" fontAlgn="base">
              <a:lnSpc>
                <a:spcPct val="150000"/>
              </a:lnSpc>
              <a:spcBef>
                <a:spcPct val="0"/>
              </a:spcBef>
              <a:spcAft>
                <a:spcPct val="0"/>
              </a:spcAft>
              <a:defRPr/>
            </a:pPr>
            <a:endParaRPr lang="en-US" sz="1600" dirty="0">
              <a:highlight>
                <a:srgbClr val="FFFF00"/>
              </a:highlight>
              <a:latin typeface="Tahoma" pitchFamily="34" charset="0"/>
              <a:ea typeface="Tahoma" pitchFamily="34" charset="0"/>
              <a:cs typeface="Tahoma" pitchFamily="34" charset="0"/>
            </a:endParaRPr>
          </a:p>
          <a:p>
            <a:pPr marL="457200" lvl="4" fontAlgn="base">
              <a:lnSpc>
                <a:spcPct val="150000"/>
              </a:lnSpc>
              <a:spcBef>
                <a:spcPct val="0"/>
              </a:spcBef>
              <a:spcAft>
                <a:spcPct val="0"/>
              </a:spcAft>
              <a:defRPr/>
            </a:pPr>
            <a:endParaRPr kumimoji="0" lang="en-ZA" sz="16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411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00">
                    <a:lumMod val="50000"/>
                    <a:lumOff val="50000"/>
                  </a:srgbClr>
                </a:solidFill>
              </a:rPr>
              <a:t>EVALUATION METHODOLOGY</a:t>
            </a:r>
            <a:endParaRPr lang="en-ZA" dirty="0"/>
          </a:p>
        </p:txBody>
      </p:sp>
      <p:sp>
        <p:nvSpPr>
          <p:cNvPr id="4" name="Rectangle 3"/>
          <p:cNvSpPr/>
          <p:nvPr/>
        </p:nvSpPr>
        <p:spPr>
          <a:xfrm>
            <a:off x="870858" y="1725385"/>
            <a:ext cx="10842171" cy="5028621"/>
          </a:xfrm>
          <a:prstGeom prst="rect">
            <a:avLst/>
          </a:prstGeom>
        </p:spPr>
        <p:txBody>
          <a:bodyPr wrap="square">
            <a:spAutoFit/>
          </a:bodyPr>
          <a:lstStyle/>
          <a:p>
            <a:endParaRPr lang="en-US" dirty="0"/>
          </a:p>
          <a:p>
            <a:r>
              <a:rPr lang="fr-FR" sz="1400" b="1" dirty="0"/>
              <a:t>CIDB B.U.I.L.D PROGRAMME CONDITIONS </a:t>
            </a:r>
            <a:r>
              <a:rPr lang="fr-FR" sz="1400" dirty="0"/>
              <a:t>	</a:t>
            </a:r>
          </a:p>
          <a:p>
            <a:endParaRPr lang="en-US" sz="1400" dirty="0"/>
          </a:p>
          <a:p>
            <a:r>
              <a:rPr lang="en-US" sz="1400" dirty="0"/>
              <a:t>This tender will apply the following CIDB BUILD </a:t>
            </a:r>
            <a:r>
              <a:rPr lang="en-US" sz="1400" dirty="0" err="1"/>
              <a:t>Programme</a:t>
            </a:r>
            <a:r>
              <a:rPr lang="en-US" sz="1400" dirty="0"/>
              <a:t> conditions:</a:t>
            </a:r>
          </a:p>
          <a:p>
            <a:endParaRPr lang="en-US" sz="1400" dirty="0"/>
          </a:p>
          <a:p>
            <a:pPr marL="285750" indent="-285750">
              <a:buFont typeface="Arial" panose="020B0604020202020204" pitchFamily="34" charset="0"/>
              <a:buChar char="•"/>
            </a:pPr>
            <a:r>
              <a:rPr lang="en-US" sz="1400" dirty="0"/>
              <a:t>Payable Fee </a:t>
            </a:r>
          </a:p>
          <a:p>
            <a:pPr marL="285750" indent="-285750">
              <a:buFont typeface="Arial" panose="020B0604020202020204" pitchFamily="34" charset="0"/>
              <a:buChar char="•"/>
            </a:pPr>
            <a:r>
              <a:rPr lang="en-US" sz="1400" dirty="0"/>
              <a:t>Standard for Skill Development - Contract Skill Development Goals (CSDG) </a:t>
            </a:r>
          </a:p>
          <a:p>
            <a:pPr marL="285750" indent="-285750">
              <a:buFont typeface="Arial" panose="020B0604020202020204" pitchFamily="34" charset="0"/>
              <a:buChar char="•"/>
            </a:pPr>
            <a:r>
              <a:rPr lang="en-US" sz="1400" dirty="0"/>
              <a:t>Standard for Enterprise Development [Indirect Targeting-Contract Participation Goals (CPG)</a:t>
            </a:r>
          </a:p>
          <a:p>
            <a:r>
              <a:rPr lang="en-US" sz="1400" dirty="0"/>
              <a:t> </a:t>
            </a:r>
          </a:p>
          <a:p>
            <a:r>
              <a:rPr lang="en-US" sz="1400" dirty="0"/>
              <a:t>  </a:t>
            </a:r>
          </a:p>
          <a:p>
            <a:r>
              <a:rPr lang="en-US" sz="1400" dirty="0"/>
              <a:t>The contractor shall achieve in the performance of the contract the Contract Skills Development Goals (CSDG) established in the CIDB Standard for Developing Skills through Infrastructure Contracts (published in GN 43495 of 3 July 2020). </a:t>
            </a:r>
          </a:p>
          <a:p>
            <a:r>
              <a:rPr lang="en-US" sz="1400" dirty="0"/>
              <a:t>The contractor shall achieve in the performance of the contract the Contract Participation Goals (CPG) related to the engagement of targeted enterprises as established in the CIDB Standard for Indirect Targeting for Enterprise Development through Construction Works Contracts (published in GN 36190 of 25 February 2013). The CPG for this contract is 30%. </a:t>
            </a:r>
          </a:p>
          <a:p>
            <a:endParaRPr lang="en-US" sz="1400" dirty="0"/>
          </a:p>
          <a:p>
            <a:r>
              <a:rPr lang="en-US" sz="1400" dirty="0"/>
              <a:t>The successful Tenderer will be required to adhere to the requirements of the selected BUILD </a:t>
            </a:r>
            <a:r>
              <a:rPr lang="en-US" sz="1400" dirty="0" err="1"/>
              <a:t>Programme</a:t>
            </a:r>
            <a:r>
              <a:rPr lang="en-US" sz="1400" dirty="0"/>
              <a:t> as a condition of contract. </a:t>
            </a:r>
            <a:r>
              <a:rPr lang="en-US" dirty="0"/>
              <a:t>	</a:t>
            </a:r>
          </a:p>
          <a:p>
            <a:endParaRPr lang="en-US" sz="1400" dirty="0"/>
          </a:p>
          <a:p>
            <a:endParaRPr lang="en-US" sz="1400" dirty="0"/>
          </a:p>
          <a:p>
            <a:endParaRPr lang="en-US" sz="1400" dirty="0"/>
          </a:p>
          <a:p>
            <a:pPr marR="0" lvl="1" algn="l" defTabSz="914400" rtl="0" eaLnBrk="1" fontAlgn="auto" latinLnBrk="0" hangingPunct="1">
              <a:lnSpc>
                <a:spcPct val="150000"/>
              </a:lnSpc>
              <a:spcBef>
                <a:spcPts val="185"/>
              </a:spcBef>
              <a:spcAft>
                <a:spcPts val="185"/>
              </a:spcAft>
              <a:buClrTx/>
              <a:buSzTx/>
              <a:tabLst/>
              <a:defRPr/>
            </a:pPr>
            <a:endParaRPr kumimoji="0" lang="en-US" sz="2400" b="0"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8835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D3889-0389-483E-6497-777258D3D6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CA9A6-35A1-1893-AFCC-E2E3F0EC4C24}"/>
              </a:ext>
            </a:extLst>
          </p:cNvPr>
          <p:cNvSpPr>
            <a:spLocks noGrp="1"/>
          </p:cNvSpPr>
          <p:nvPr>
            <p:ph type="title"/>
          </p:nvPr>
        </p:nvSpPr>
        <p:spPr/>
        <p:txBody>
          <a:bodyPr/>
          <a:lstStyle/>
          <a:p>
            <a:r>
              <a:rPr lang="en-GB" dirty="0">
                <a:solidFill>
                  <a:srgbClr val="000000">
                    <a:lumMod val="50000"/>
                    <a:lumOff val="50000"/>
                  </a:srgbClr>
                </a:solidFill>
              </a:rPr>
              <a:t>EVALUATION METHODOLOGY</a:t>
            </a:r>
            <a:endParaRPr lang="en-ZA" dirty="0"/>
          </a:p>
        </p:txBody>
      </p:sp>
      <p:sp>
        <p:nvSpPr>
          <p:cNvPr id="4" name="Rectangle 3">
            <a:extLst>
              <a:ext uri="{FF2B5EF4-FFF2-40B4-BE49-F238E27FC236}">
                <a16:creationId xmlns:a16="http://schemas.microsoft.com/office/drawing/2014/main" id="{8EDFF401-1B81-BE53-B5DC-3DF6459F0B0F}"/>
              </a:ext>
            </a:extLst>
          </p:cNvPr>
          <p:cNvSpPr/>
          <p:nvPr/>
        </p:nvSpPr>
        <p:spPr>
          <a:xfrm>
            <a:off x="870858" y="1725385"/>
            <a:ext cx="10842171" cy="4813177"/>
          </a:xfrm>
          <a:prstGeom prst="rect">
            <a:avLst/>
          </a:prstGeom>
        </p:spPr>
        <p:txBody>
          <a:bodyPr wrap="square">
            <a:spAutoFit/>
          </a:bodyPr>
          <a:lstStyle/>
          <a:p>
            <a:pPr marR="0" lvl="1" algn="l" defTabSz="914400" rtl="0" eaLnBrk="1" fontAlgn="auto" latinLnBrk="0" hangingPunct="1">
              <a:lnSpc>
                <a:spcPct val="150000"/>
              </a:lnSpc>
              <a:spcBef>
                <a:spcPts val="185"/>
              </a:spcBef>
              <a:spcAft>
                <a:spcPts val="185"/>
              </a:spcAft>
              <a:buClrTx/>
              <a:buSzTx/>
              <a:tabLst/>
              <a:defRPr/>
            </a:pPr>
            <a:r>
              <a:rPr lang="en-US" b="1" dirty="0">
                <a:latin typeface="Tahoma" panose="020B0604030504040204" pitchFamily="34" charset="0"/>
                <a:ea typeface="Tahoma" panose="020B0604030504040204" pitchFamily="34" charset="0"/>
                <a:cs typeface="Tahoma" panose="020B0604030504040204" pitchFamily="34" charset="0"/>
              </a:rPr>
              <a:t>STAGE 1</a:t>
            </a:r>
            <a:endParaRPr kumimoji="0" lang="en-US" b="1"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a:p>
            <a:pPr marL="228600" algn="just">
              <a:lnSpc>
                <a:spcPct val="150000"/>
              </a:lnSpc>
              <a:tabLst>
                <a:tab pos="226695" algn="l"/>
              </a:tabLst>
            </a:pPr>
            <a:r>
              <a:rPr lang="en-GB" sz="1400" b="1" dirty="0">
                <a:effectLst/>
                <a:latin typeface="Tahoma" panose="020B0604030504040204" pitchFamily="34" charset="0"/>
                <a:ea typeface="Times New Roman" panose="02020603050405020304" pitchFamily="18" charset="0"/>
                <a:cs typeface="Times New Roman" panose="02020603050405020304" pitchFamily="18" charset="0"/>
              </a:rPr>
              <a:t>	</a:t>
            </a:r>
            <a:r>
              <a:rPr lang="en-GB" sz="1600" b="1" dirty="0">
                <a:effectLst/>
                <a:latin typeface="Tahoma" panose="020B0604030504040204" pitchFamily="34" charset="0"/>
                <a:ea typeface="Times New Roman" panose="02020603050405020304" pitchFamily="18" charset="0"/>
                <a:cs typeface="Times New Roman" panose="02020603050405020304" pitchFamily="18" charset="0"/>
              </a:rPr>
              <a:t>The test for responsiveness will include the following administrative and substantive check:</a:t>
            </a:r>
          </a:p>
          <a:p>
            <a:pPr>
              <a:lnSpc>
                <a:spcPct val="150000"/>
              </a:lnSpc>
            </a:pPr>
            <a:r>
              <a:rPr lang="en-US" sz="1600" b="1" i="0" u="none" strike="noStrike" baseline="0" dirty="0">
                <a:solidFill>
                  <a:srgbClr val="000000"/>
                </a:solidFill>
                <a:latin typeface="Tahoma" panose="020B0604030504040204" pitchFamily="34" charset="0"/>
              </a:rPr>
              <a:t>	Stage 1.1 - Eligibility with regards to attendance at the compulsory site clarification meeting: </a:t>
            </a:r>
            <a:endParaRPr lang="en-US" sz="1600" b="0" i="0" u="none" strike="noStrike" baseline="0" dirty="0">
              <a:solidFill>
                <a:srgbClr val="000000"/>
              </a:solidFill>
              <a:latin typeface="Tahoma" panose="020B0604030504040204" pitchFamily="34" charset="0"/>
            </a:endParaRPr>
          </a:p>
          <a:p>
            <a:pPr>
              <a:lnSpc>
                <a:spcPct val="150000"/>
              </a:lnSpc>
            </a:pPr>
            <a:r>
              <a:rPr lang="en-US" sz="1600" b="0" i="0" u="none" strike="noStrike" baseline="0" dirty="0">
                <a:solidFill>
                  <a:srgbClr val="000000"/>
                </a:solidFill>
                <a:latin typeface="Tahoma" panose="020B0604030504040204" pitchFamily="34" charset="0"/>
              </a:rPr>
              <a:t>	An </a:t>
            </a:r>
            <a:r>
              <a:rPr lang="en-US" sz="1600" b="0" i="0" u="none" strike="noStrike" baseline="0" dirty="0" err="1">
                <a:solidFill>
                  <a:srgbClr val="000000"/>
                </a:solidFill>
                <a:latin typeface="Tahoma" panose="020B0604030504040204" pitchFamily="34" charset="0"/>
              </a:rPr>
              <a:t>authorised</a:t>
            </a:r>
            <a:r>
              <a:rPr lang="en-US" sz="1600" b="0" i="0" u="none" strike="noStrike" baseline="0" dirty="0">
                <a:solidFill>
                  <a:srgbClr val="000000"/>
                </a:solidFill>
                <a:latin typeface="Tahoma" panose="020B0604030504040204" pitchFamily="34" charset="0"/>
              </a:rPr>
              <a:t> representative of the tendering entity or a representative of a tendering entity that intends to form 	a Joint Venture (JV) must attend the compulsory clarification meeting in terms C2.7 </a:t>
            </a:r>
            <a:r>
              <a:rPr lang="en-US" sz="1400" b="0" i="0" u="none" strike="noStrike" baseline="0" dirty="0">
                <a:solidFill>
                  <a:srgbClr val="000000"/>
                </a:solidFill>
                <a:latin typeface="Tahoma" panose="020B0604030504040204" pitchFamily="34" charset="0"/>
              </a:rPr>
              <a:t>	</a:t>
            </a:r>
          </a:p>
          <a:p>
            <a:pPr marL="228600" algn="just">
              <a:lnSpc>
                <a:spcPct val="150000"/>
              </a:lnSpc>
              <a:tabLst>
                <a:tab pos="226695" algn="l"/>
              </a:tabLst>
            </a:pP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gn="just">
              <a:lnSpc>
                <a:spcPct val="150000"/>
              </a:lnSpc>
              <a:spcBef>
                <a:spcPts val="400"/>
              </a:spcBef>
              <a:buFont typeface="Symbol" panose="05050102010706020507" pitchFamily="18" charset="2"/>
              <a:buChar char=""/>
            </a:pPr>
            <a:r>
              <a:rPr lang="en-ZA" sz="1600" dirty="0">
                <a:effectLst/>
                <a:latin typeface="Tahoma" panose="020B0604030504040204" pitchFamily="34" charset="0"/>
                <a:ea typeface="Calibri" panose="020F0502020204030204" pitchFamily="34" charset="0"/>
                <a:cs typeface="Times New Roman" panose="02020603050405020304" pitchFamily="18" charset="0"/>
              </a:rPr>
              <a:t>Validate whether the bid has been lodged on time; </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50000"/>
              </a:lnSpc>
              <a:buFont typeface="Symbol" panose="05050102010706020507" pitchFamily="18" charset="2"/>
              <a:buChar char=""/>
            </a:pPr>
            <a:r>
              <a:rPr lang="en-ZA" sz="1600" dirty="0">
                <a:effectLst/>
                <a:latin typeface="Tahoma" panose="020B0604030504040204" pitchFamily="34" charset="0"/>
                <a:ea typeface="Calibri" panose="020F0502020204030204" pitchFamily="34" charset="0"/>
                <a:cs typeface="Times New Roman" panose="02020603050405020304" pitchFamily="18" charset="0"/>
              </a:rPr>
              <a:t>Verify whether all returnable documents and/or schedules were completed and returned by the closing date and time;</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50000"/>
              </a:lnSpc>
              <a:buFont typeface="Symbol" panose="05050102010706020507" pitchFamily="18" charset="2"/>
              <a:buChar char=""/>
            </a:pPr>
            <a:r>
              <a:rPr lang="en-ZA" sz="1600" dirty="0">
                <a:effectLst/>
                <a:latin typeface="Tahoma" panose="020B0604030504040204" pitchFamily="34" charset="0"/>
                <a:ea typeface="Calibri" panose="020F0502020204030204" pitchFamily="34" charset="0"/>
                <a:cs typeface="Times New Roman" panose="02020603050405020304" pitchFamily="18" charset="0"/>
              </a:rPr>
              <a:t>Verify the validity of all returnable documents;</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lnSpc>
                <a:spcPct val="150000"/>
              </a:lnSpc>
              <a:spcAft>
                <a:spcPts val="600"/>
              </a:spcAft>
              <a:buFont typeface="Symbol" panose="05050102010706020507" pitchFamily="18" charset="2"/>
              <a:buChar char=""/>
            </a:pPr>
            <a:r>
              <a:rPr lang="en-ZA" sz="1600" dirty="0">
                <a:effectLst/>
                <a:latin typeface="Tahoma" panose="020B0604030504040204" pitchFamily="34" charset="0"/>
                <a:ea typeface="Calibri" panose="020F0502020204030204" pitchFamily="34" charset="0"/>
                <a:cs typeface="Times New Roman" panose="02020603050405020304" pitchFamily="18" charset="0"/>
              </a:rPr>
              <a:t>Verify if the bid document has been duly signed by the authorised respondent;</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R="0" lvl="1" algn="l" defTabSz="914400" rtl="0" eaLnBrk="1" fontAlgn="auto" latinLnBrk="0" hangingPunct="1">
              <a:lnSpc>
                <a:spcPct val="150000"/>
              </a:lnSpc>
              <a:spcBef>
                <a:spcPts val="185"/>
              </a:spcBef>
              <a:spcAft>
                <a:spcPts val="185"/>
              </a:spcAft>
              <a:buClrTx/>
              <a:buSzTx/>
              <a:tabLst/>
              <a:defRPr/>
            </a:pPr>
            <a:endParaRPr kumimoji="0" lang="en-US" sz="2400" b="0"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90893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61A99-CBEB-EC53-D8DC-87028AF1B3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0DBDC-4C69-90A5-98CA-1BB96D25B699}"/>
              </a:ext>
            </a:extLst>
          </p:cNvPr>
          <p:cNvSpPr>
            <a:spLocks noGrp="1"/>
          </p:cNvSpPr>
          <p:nvPr>
            <p:ph type="title"/>
          </p:nvPr>
        </p:nvSpPr>
        <p:spPr/>
        <p:txBody>
          <a:bodyPr/>
          <a:lstStyle/>
          <a:p>
            <a:r>
              <a:rPr lang="en-GB" dirty="0">
                <a:solidFill>
                  <a:srgbClr val="000000">
                    <a:lumMod val="50000"/>
                    <a:lumOff val="50000"/>
                  </a:srgbClr>
                </a:solidFill>
              </a:rPr>
              <a:t>EVALUATION METHODOLOGY</a:t>
            </a:r>
            <a:endParaRPr lang="en-ZA" dirty="0"/>
          </a:p>
        </p:txBody>
      </p:sp>
      <p:sp>
        <p:nvSpPr>
          <p:cNvPr id="4" name="Rectangle 3">
            <a:extLst>
              <a:ext uri="{FF2B5EF4-FFF2-40B4-BE49-F238E27FC236}">
                <a16:creationId xmlns:a16="http://schemas.microsoft.com/office/drawing/2014/main" id="{7DCA9C3C-0AA3-8D93-5805-87C080856541}"/>
              </a:ext>
            </a:extLst>
          </p:cNvPr>
          <p:cNvSpPr/>
          <p:nvPr/>
        </p:nvSpPr>
        <p:spPr>
          <a:xfrm>
            <a:off x="870858" y="1725385"/>
            <a:ext cx="10842171" cy="5343322"/>
          </a:xfrm>
          <a:prstGeom prst="rect">
            <a:avLst/>
          </a:prstGeom>
        </p:spPr>
        <p:txBody>
          <a:bodyPr wrap="square">
            <a:spAutoFit/>
          </a:bodyPr>
          <a:lstStyle/>
          <a:p>
            <a:r>
              <a:rPr lang="en-US" b="1" dirty="0"/>
              <a:t>Stage 1.2 - Eligibility in terms of the Construction Industry Development Board: </a:t>
            </a:r>
            <a:endParaRPr lang="en-US" dirty="0"/>
          </a:p>
          <a:p>
            <a:r>
              <a:rPr lang="en-US" dirty="0"/>
              <a:t>Only those tenderers who are registered with the CIDB, or are capable of being so prior to the evaluation of submissions, in a contractor grading designation equal to or higher than a contractor grading designation determined in accordance with the sum tendered or a value determined in accordance with Regulation 25 (1B) or 25(7A) of the Construction Industry Development Regulations, designation of </a:t>
            </a:r>
            <a:r>
              <a:rPr lang="en-US" b="1" dirty="0"/>
              <a:t>7EP or higher </a:t>
            </a:r>
            <a:r>
              <a:rPr lang="en-US" dirty="0"/>
              <a:t>class of construction work, are eligible to have their tenders evaluated. </a:t>
            </a:r>
          </a:p>
          <a:p>
            <a:r>
              <a:rPr lang="en-US" dirty="0"/>
              <a:t>Joint Venture (JV) </a:t>
            </a:r>
          </a:p>
          <a:p>
            <a:endParaRPr lang="en-US" dirty="0"/>
          </a:p>
          <a:p>
            <a:r>
              <a:rPr lang="en-US" dirty="0"/>
              <a:t>Joint ventures are eligible to submit tenders subject to the following: </a:t>
            </a:r>
          </a:p>
          <a:p>
            <a:r>
              <a:rPr lang="en-US" dirty="0"/>
              <a:t>every member of the joint venture is registered with the CIDB; </a:t>
            </a:r>
          </a:p>
          <a:p>
            <a:r>
              <a:rPr lang="en-US" dirty="0"/>
              <a:t>the lead partner has a contractor grading designation of not lower than one level below the required class of construction works under consideration and possesses the required recognition status; and </a:t>
            </a:r>
          </a:p>
          <a:p>
            <a:r>
              <a:rPr lang="en-US" dirty="0"/>
              <a:t>the combined Contractor grading designation calculated in accordance with the Construction Industry Development Regulations is equal to or higher than a Contractor grading designation determined in accordance with the sum tendered for a </a:t>
            </a:r>
            <a:r>
              <a:rPr lang="en-US" b="1" dirty="0"/>
              <a:t>7EP or higher </a:t>
            </a:r>
            <a:r>
              <a:rPr lang="en-US" dirty="0"/>
              <a:t>class of construction work or a value determined in accordance with Regulation 25(1B) or 25(7A) of the Construction Industry Development Regulations </a:t>
            </a:r>
          </a:p>
          <a:p>
            <a:endParaRPr lang="en-US" dirty="0"/>
          </a:p>
          <a:p>
            <a:r>
              <a:rPr lang="en-US" dirty="0"/>
              <a:t>The tenderer shall provide a copy of its signed joint venture agreement 	</a:t>
            </a:r>
          </a:p>
          <a:p>
            <a:pPr marR="0" lvl="1" algn="l" defTabSz="914400" rtl="0" eaLnBrk="1" fontAlgn="auto" latinLnBrk="0" hangingPunct="1">
              <a:lnSpc>
                <a:spcPct val="150000"/>
              </a:lnSpc>
              <a:spcBef>
                <a:spcPts val="185"/>
              </a:spcBef>
              <a:spcAft>
                <a:spcPts val="185"/>
              </a:spcAft>
              <a:buClrTx/>
              <a:buSzTx/>
              <a:tabLst/>
              <a:defRPr/>
            </a:pPr>
            <a:endParaRPr kumimoji="0" lang="en-US" sz="1200" b="0"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46054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1A8D0-763C-EB91-5037-A19335CAD4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2D1E9-C35E-3BE5-EBD9-1E95180A4950}"/>
              </a:ext>
            </a:extLst>
          </p:cNvPr>
          <p:cNvSpPr>
            <a:spLocks noGrp="1"/>
          </p:cNvSpPr>
          <p:nvPr>
            <p:ph type="title"/>
          </p:nvPr>
        </p:nvSpPr>
        <p:spPr/>
        <p:txBody>
          <a:bodyPr/>
          <a:lstStyle/>
          <a:p>
            <a:r>
              <a:rPr lang="en-GB" dirty="0">
                <a:solidFill>
                  <a:srgbClr val="000000">
                    <a:lumMod val="50000"/>
                    <a:lumOff val="50000"/>
                  </a:srgbClr>
                </a:solidFill>
              </a:rPr>
              <a:t>EVALUATION METHODOLOGY</a:t>
            </a:r>
            <a:endParaRPr lang="en-ZA" dirty="0"/>
          </a:p>
        </p:txBody>
      </p:sp>
      <p:sp>
        <p:nvSpPr>
          <p:cNvPr id="4" name="Rectangle 3">
            <a:extLst>
              <a:ext uri="{FF2B5EF4-FFF2-40B4-BE49-F238E27FC236}">
                <a16:creationId xmlns:a16="http://schemas.microsoft.com/office/drawing/2014/main" id="{CB747806-6EAD-5661-6FBA-A0693016E6AA}"/>
              </a:ext>
            </a:extLst>
          </p:cNvPr>
          <p:cNvSpPr/>
          <p:nvPr/>
        </p:nvSpPr>
        <p:spPr>
          <a:xfrm>
            <a:off x="870858" y="1725385"/>
            <a:ext cx="10842171" cy="3404330"/>
          </a:xfrm>
          <a:prstGeom prst="rect">
            <a:avLst/>
          </a:prstGeom>
        </p:spPr>
        <p:txBody>
          <a:bodyPr wrap="square">
            <a:spAutoFit/>
          </a:bodyPr>
          <a:lstStyle/>
          <a:p>
            <a:r>
              <a:rPr lang="en-US" b="1" dirty="0"/>
              <a:t>Stage 1.3 - Submission of a signed and completed form of offer and acceptance </a:t>
            </a:r>
          </a:p>
          <a:p>
            <a:r>
              <a:rPr lang="en-US" dirty="0"/>
              <a:t>	</a:t>
            </a:r>
          </a:p>
          <a:p>
            <a:r>
              <a:rPr lang="en-US" b="1" dirty="0"/>
              <a:t>Stage 1.4 - Submission of a fully completed Bill of Quantities (BOQ). </a:t>
            </a:r>
          </a:p>
          <a:p>
            <a:endParaRPr lang="en-US" dirty="0"/>
          </a:p>
          <a:p>
            <a:r>
              <a:rPr lang="en-US" b="1" dirty="0"/>
              <a:t>Stage 1.5 - Prequalification Criteria </a:t>
            </a:r>
          </a:p>
          <a:p>
            <a:r>
              <a:rPr lang="en-US" sz="1800" b="0" i="0" u="none" strike="noStrike" baseline="0" dirty="0">
                <a:solidFill>
                  <a:srgbClr val="000000"/>
                </a:solidFill>
                <a:latin typeface="Tahoma" panose="020B0604030504040204" pitchFamily="34" charset="0"/>
              </a:rPr>
              <a:t>The Tenderer shall meet </a:t>
            </a:r>
            <a:r>
              <a:rPr lang="en-US" sz="1800" b="1" i="0" u="none" strike="noStrike" baseline="0" dirty="0">
                <a:solidFill>
                  <a:srgbClr val="000000"/>
                </a:solidFill>
                <a:latin typeface="Tahoma" panose="020B0604030504040204" pitchFamily="34" charset="0"/>
              </a:rPr>
              <a:t>all </a:t>
            </a:r>
            <a:r>
              <a:rPr lang="en-US" sz="1800" b="0" i="0" u="none" strike="noStrike" baseline="0" dirty="0">
                <a:solidFill>
                  <a:srgbClr val="000000"/>
                </a:solidFill>
                <a:latin typeface="Tahoma" panose="020B0604030504040204" pitchFamily="34" charset="0"/>
              </a:rPr>
              <a:t>the prequalification requirements listed below. Failure to comply with any of the requirements or to provide the required supporting documentation shall result in the Tenderer being deemed non-responsive and excluded from further evaluation. 	</a:t>
            </a:r>
          </a:p>
          <a:p>
            <a:r>
              <a:rPr lang="en-US" sz="1800" b="0" i="0" u="none" strike="noStrike" baseline="0" dirty="0">
                <a:solidFill>
                  <a:srgbClr val="000000"/>
                </a:solidFill>
                <a:latin typeface="Tahoma" panose="020B0604030504040204" pitchFamily="34" charset="0"/>
              </a:rPr>
              <a:t>	</a:t>
            </a:r>
          </a:p>
          <a:p>
            <a:r>
              <a:rPr lang="en-US" dirty="0"/>
              <a:t>	</a:t>
            </a:r>
          </a:p>
          <a:p>
            <a:r>
              <a:rPr lang="en-US" dirty="0"/>
              <a:t>	</a:t>
            </a:r>
          </a:p>
          <a:p>
            <a:pPr marR="0" lvl="1" algn="l" defTabSz="914400" rtl="0" eaLnBrk="1" fontAlgn="auto" latinLnBrk="0" hangingPunct="1">
              <a:lnSpc>
                <a:spcPct val="150000"/>
              </a:lnSpc>
              <a:spcBef>
                <a:spcPts val="185"/>
              </a:spcBef>
              <a:spcAft>
                <a:spcPts val="185"/>
              </a:spcAft>
              <a:buClrTx/>
              <a:buSzTx/>
              <a:tabLst/>
              <a:defRPr/>
            </a:pPr>
            <a:endParaRPr kumimoji="0" lang="en-US" sz="1200" b="0"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24976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90541-A0E8-5971-0CD6-1154CDA24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BAEEAA-B986-94A8-0311-30A3ABA97D09}"/>
              </a:ext>
            </a:extLst>
          </p:cNvPr>
          <p:cNvSpPr>
            <a:spLocks noGrp="1"/>
          </p:cNvSpPr>
          <p:nvPr>
            <p:ph type="title"/>
          </p:nvPr>
        </p:nvSpPr>
        <p:spPr>
          <a:xfrm>
            <a:off x="618755" y="210744"/>
            <a:ext cx="10457775" cy="720105"/>
          </a:xfrm>
        </p:spPr>
        <p:txBody>
          <a:bodyPr/>
          <a:lstStyle/>
          <a:p>
            <a:r>
              <a:rPr lang="en-GB" dirty="0">
                <a:solidFill>
                  <a:srgbClr val="000000">
                    <a:lumMod val="50000"/>
                    <a:lumOff val="50000"/>
                  </a:srgbClr>
                </a:solidFill>
              </a:rPr>
              <a:t>EVALUATION METHODOLOGY</a:t>
            </a:r>
            <a:endParaRPr lang="en-ZA" dirty="0"/>
          </a:p>
        </p:txBody>
      </p:sp>
      <p:sp>
        <p:nvSpPr>
          <p:cNvPr id="4" name="Rectangle 3">
            <a:extLst>
              <a:ext uri="{FF2B5EF4-FFF2-40B4-BE49-F238E27FC236}">
                <a16:creationId xmlns:a16="http://schemas.microsoft.com/office/drawing/2014/main" id="{5776D731-7B3B-D705-6558-68AD972E7E48}"/>
              </a:ext>
            </a:extLst>
          </p:cNvPr>
          <p:cNvSpPr/>
          <p:nvPr/>
        </p:nvSpPr>
        <p:spPr>
          <a:xfrm>
            <a:off x="816429" y="1257300"/>
            <a:ext cx="10842171" cy="3103414"/>
          </a:xfrm>
          <a:prstGeom prst="rect">
            <a:avLst/>
          </a:prstGeom>
        </p:spPr>
        <p:txBody>
          <a:bodyPr wrap="square">
            <a:spAutoFit/>
          </a:bodyPr>
          <a:lstStyle/>
          <a:p>
            <a:endParaRPr lang="en-US" sz="2800" b="0" i="0" u="none" strike="noStrike" baseline="0" dirty="0">
              <a:latin typeface="Tahoma" panose="020B0604030504040204" pitchFamily="34" charset="0"/>
            </a:endParaRPr>
          </a:p>
          <a:p>
            <a:r>
              <a:rPr lang="en-US" sz="2400" b="1" i="0" u="none" strike="noStrike" baseline="0" dirty="0">
                <a:solidFill>
                  <a:srgbClr val="000000"/>
                </a:solidFill>
                <a:latin typeface="Tahoma" panose="020B0604030504040204" pitchFamily="34" charset="0"/>
              </a:rPr>
              <a:t>Stage Two – Evaluation of Final weighted Score: </a:t>
            </a:r>
            <a:endParaRPr lang="en-US" sz="2400" b="0" i="0" u="none" strike="noStrike" baseline="0" dirty="0">
              <a:solidFill>
                <a:srgbClr val="000000"/>
              </a:solidFill>
              <a:latin typeface="Tahoma" panose="020B0604030504040204" pitchFamily="34" charset="0"/>
            </a:endParaRPr>
          </a:p>
          <a:p>
            <a:endParaRPr lang="en-US" sz="2400" b="0" i="0" u="none" strike="noStrike" baseline="0" dirty="0">
              <a:solidFill>
                <a:srgbClr val="000000"/>
              </a:solidFill>
              <a:latin typeface="Tahoma" panose="020B0604030504040204" pitchFamily="34" charset="0"/>
            </a:endParaRPr>
          </a:p>
          <a:p>
            <a:r>
              <a:rPr lang="en-US" sz="2400" b="0" i="0" u="none" strike="noStrike" baseline="0" dirty="0">
                <a:solidFill>
                  <a:srgbClr val="000000"/>
                </a:solidFill>
                <a:latin typeface="Tahoma" panose="020B0604030504040204" pitchFamily="34" charset="0"/>
              </a:rPr>
              <a:t>Only tenders that achieve all the requirements above will be evaluated further in accordance with the </a:t>
            </a:r>
            <a:r>
              <a:rPr lang="en-US" sz="2400" b="1" i="0" u="none" strike="noStrike" baseline="0" dirty="0">
                <a:solidFill>
                  <a:srgbClr val="000000"/>
                </a:solidFill>
                <a:latin typeface="Tahoma" panose="020B0604030504040204" pitchFamily="34" charset="0"/>
              </a:rPr>
              <a:t>80/20 or 90/10 </a:t>
            </a:r>
            <a:r>
              <a:rPr lang="en-US" sz="2400" b="0" i="0" u="none" strike="noStrike" baseline="0" dirty="0">
                <a:solidFill>
                  <a:srgbClr val="000000"/>
                </a:solidFill>
                <a:latin typeface="Tahoma" panose="020B0604030504040204" pitchFamily="34" charset="0"/>
              </a:rPr>
              <a:t>preference points systems. The lowest acceptable tender will be used to determine the applicable preference point system. 	</a:t>
            </a:r>
          </a:p>
          <a:p>
            <a:pPr algn="just">
              <a:lnSpc>
                <a:spcPct val="150000"/>
              </a:lnSpc>
              <a:tabLst>
                <a:tab pos="226695" algn="l"/>
              </a:tabLst>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5277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6003A-1E1D-C8A0-4815-C6B124EB1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F58881-4BAB-0272-5A82-05DE0BC9093B}"/>
              </a:ext>
            </a:extLst>
          </p:cNvPr>
          <p:cNvSpPr>
            <a:spLocks noGrp="1"/>
          </p:cNvSpPr>
          <p:nvPr>
            <p:ph type="title"/>
          </p:nvPr>
        </p:nvSpPr>
        <p:spPr>
          <a:xfrm>
            <a:off x="618755" y="210744"/>
            <a:ext cx="10457775" cy="720105"/>
          </a:xfrm>
        </p:spPr>
        <p:txBody>
          <a:bodyPr/>
          <a:lstStyle/>
          <a:p>
            <a:r>
              <a:rPr lang="en-GB" dirty="0">
                <a:solidFill>
                  <a:srgbClr val="000000">
                    <a:lumMod val="50000"/>
                    <a:lumOff val="50000"/>
                  </a:srgbClr>
                </a:solidFill>
              </a:rPr>
              <a:t>EVALUATION METHODOLOGY</a:t>
            </a:r>
            <a:endParaRPr lang="en-ZA" dirty="0"/>
          </a:p>
        </p:txBody>
      </p:sp>
      <p:sp>
        <p:nvSpPr>
          <p:cNvPr id="4" name="Rectangle 3">
            <a:extLst>
              <a:ext uri="{FF2B5EF4-FFF2-40B4-BE49-F238E27FC236}">
                <a16:creationId xmlns:a16="http://schemas.microsoft.com/office/drawing/2014/main" id="{4063715B-D25D-15DD-8857-71DBCE9A7BA4}"/>
              </a:ext>
            </a:extLst>
          </p:cNvPr>
          <p:cNvSpPr/>
          <p:nvPr/>
        </p:nvSpPr>
        <p:spPr>
          <a:xfrm>
            <a:off x="816429" y="1257300"/>
            <a:ext cx="10842171" cy="5191165"/>
          </a:xfrm>
          <a:prstGeom prst="rect">
            <a:avLst/>
          </a:prstGeom>
        </p:spPr>
        <p:txBody>
          <a:bodyPr wrap="square">
            <a:spAutoFit/>
          </a:bodyPr>
          <a:lstStyle/>
          <a:p>
            <a:endParaRPr lang="en-US" sz="2000" b="0" i="0" u="none" strike="noStrike" baseline="0" dirty="0">
              <a:latin typeface="Tahoma" panose="020B0604030504040204" pitchFamily="34" charset="0"/>
            </a:endParaRPr>
          </a:p>
          <a:p>
            <a:r>
              <a:rPr lang="en-US" sz="1800" b="1" i="0" u="none" strike="noStrike" baseline="0" dirty="0">
                <a:solidFill>
                  <a:srgbClr val="000000"/>
                </a:solidFill>
                <a:latin typeface="Tahoma" panose="020B0604030504040204" pitchFamily="34" charset="0"/>
              </a:rPr>
              <a:t>Stage Three: Risk Assessment </a:t>
            </a:r>
            <a:endParaRPr lang="en-US" sz="1800" b="0" i="0" u="none" strike="noStrike" baseline="0" dirty="0">
              <a:solidFill>
                <a:srgbClr val="000000"/>
              </a:solidFill>
              <a:latin typeface="Tahoma" panose="020B0604030504040204" pitchFamily="34" charset="0"/>
            </a:endParaRPr>
          </a:p>
          <a:p>
            <a:pPr>
              <a:lnSpc>
                <a:spcPct val="150000"/>
              </a:lnSpc>
            </a:pPr>
            <a:endParaRPr lang="en-US" sz="1800" b="0" i="0" u="none" strike="noStrike" baseline="0" dirty="0">
              <a:solidFill>
                <a:srgbClr val="000000"/>
              </a:solidFill>
              <a:latin typeface="Tahoma" panose="020B0604030504040204" pitchFamily="34" charset="0"/>
            </a:endParaRPr>
          </a:p>
          <a:p>
            <a:pPr>
              <a:lnSpc>
                <a:spcPct val="150000"/>
              </a:lnSpc>
            </a:pPr>
            <a:r>
              <a:rPr lang="en-US" sz="1800" b="0" i="0" u="none" strike="noStrike" baseline="0" dirty="0">
                <a:solidFill>
                  <a:srgbClr val="000000"/>
                </a:solidFill>
                <a:latin typeface="Tahoma" panose="020B0604030504040204" pitchFamily="34" charset="0"/>
              </a:rPr>
              <a:t>In accordance with CIDB Standard Conditions of Tender, clause C.3.13, a risk assessment will be conducted before the award of this tender to determine whether any potential unacceptable risks to the Employer exist and to ensure that appropriate mitigation measures are in place prior to award. Risks identified will purely come with the information supplied with tenders during tender evaluation, i.e. need to be clarified for mitigation thereof. </a:t>
            </a:r>
          </a:p>
          <a:p>
            <a:pPr>
              <a:lnSpc>
                <a:spcPct val="150000"/>
              </a:lnSpc>
            </a:pPr>
            <a:endParaRPr lang="en-US" sz="1800" b="0" i="0" u="none" strike="noStrike" baseline="0" dirty="0">
              <a:solidFill>
                <a:srgbClr val="000000"/>
              </a:solidFill>
              <a:latin typeface="Tahoma" panose="020B0604030504040204" pitchFamily="34" charset="0"/>
            </a:endParaRPr>
          </a:p>
          <a:p>
            <a:pPr>
              <a:lnSpc>
                <a:spcPct val="150000"/>
              </a:lnSpc>
            </a:pPr>
            <a:r>
              <a:rPr lang="en-US" sz="1800" b="0" i="0" u="none" strike="noStrike" baseline="0" dirty="0">
                <a:solidFill>
                  <a:srgbClr val="000000"/>
                </a:solidFill>
                <a:latin typeface="Tahoma" panose="020B0604030504040204" pitchFamily="34" charset="0"/>
              </a:rPr>
              <a:t>The risks, root causes and mitigations will be identified as part of this process. This is done in keeping with the prescripts of CIDB Standard for Uniformity, Annexure C, Standard Conditions of Tender, C.3.13. 	</a:t>
            </a:r>
          </a:p>
          <a:p>
            <a:pPr marR="0" lvl="1" algn="l" defTabSz="914400" rtl="0" eaLnBrk="1" fontAlgn="auto" latinLnBrk="0" hangingPunct="1">
              <a:lnSpc>
                <a:spcPct val="150000"/>
              </a:lnSpc>
              <a:buClrTx/>
              <a:buSzTx/>
              <a:tabLst/>
              <a:defRPr/>
            </a:pPr>
            <a:endParaRPr kumimoji="0" lang="en-GB" b="1" u="none" strike="noStrike" kern="1200" cap="none" spc="0" normalizeH="0" baseline="0" noProof="0" dirty="0">
              <a:ln>
                <a:noFill/>
              </a:ln>
              <a:solidFill>
                <a:srgbClr val="000000"/>
              </a:solidFill>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38850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755" y="210744"/>
            <a:ext cx="10457775" cy="720105"/>
          </a:xfrm>
        </p:spPr>
        <p:txBody>
          <a:bodyPr/>
          <a:lstStyle/>
          <a:p>
            <a:r>
              <a:rPr lang="en-GB" dirty="0">
                <a:solidFill>
                  <a:srgbClr val="000000">
                    <a:lumMod val="50000"/>
                    <a:lumOff val="50000"/>
                  </a:srgbClr>
                </a:solidFill>
              </a:rPr>
              <a:t>EVALUATION METHODOLOGY</a:t>
            </a:r>
            <a:endParaRPr lang="en-ZA" dirty="0"/>
          </a:p>
        </p:txBody>
      </p:sp>
      <p:sp>
        <p:nvSpPr>
          <p:cNvPr id="4" name="Rectangle 3"/>
          <p:cNvSpPr/>
          <p:nvPr/>
        </p:nvSpPr>
        <p:spPr>
          <a:xfrm>
            <a:off x="816429" y="1257300"/>
            <a:ext cx="10842171" cy="3156313"/>
          </a:xfrm>
          <a:prstGeom prst="rect">
            <a:avLst/>
          </a:prstGeom>
        </p:spPr>
        <p:txBody>
          <a:bodyPr wrap="square">
            <a:spAutoFit/>
          </a:bodyPr>
          <a:lstStyle/>
          <a:p>
            <a:pPr marL="182563" marR="0" lvl="0" algn="l" defTabSz="914400" rtl="0" eaLnBrk="1" fontAlgn="auto" latinLnBrk="0" hangingPunct="1">
              <a:lnSpc>
                <a:spcPct val="100000"/>
              </a:lnSpc>
              <a:spcBef>
                <a:spcPts val="0"/>
              </a:spcBef>
              <a:spcAft>
                <a:spcPts val="0"/>
              </a:spcAft>
              <a:buClrTx/>
              <a:buSzTx/>
              <a:tabLst/>
              <a:defRPr/>
            </a:pPr>
            <a:endParaRPr kumimoji="0" lang="en-ZA" sz="24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182563" marR="0" lvl="0" algn="l" defTabSz="914400" rtl="0" eaLnBrk="1" fontAlgn="auto" latinLnBrk="0" hangingPunct="1">
              <a:lnSpc>
                <a:spcPct val="150000"/>
              </a:lnSpc>
              <a:spcBef>
                <a:spcPts val="0"/>
              </a:spcBef>
              <a:spcAft>
                <a:spcPts val="0"/>
              </a:spcAft>
              <a:buClrTx/>
              <a:buSzTx/>
              <a:tabLst/>
              <a:defRPr/>
            </a:pPr>
            <a:r>
              <a:rPr kumimoji="0" lang="en-GB" sz="2400" b="1" u="none" strike="noStrike" kern="1200" cap="none" spc="0" normalizeH="0" baseline="0" noProof="0" dirty="0">
                <a:ln>
                  <a:noFill/>
                </a:ln>
                <a:solidFill>
                  <a:srgbClr val="000000"/>
                </a:solidFill>
                <a:uLnTx/>
                <a:uFillTx/>
                <a:latin typeface="Tahoma" panose="020B0604030504040204" pitchFamily="34" charset="0"/>
                <a:ea typeface="Tahoma" panose="020B0604030504040204" pitchFamily="34" charset="0"/>
                <a:cs typeface="Tahoma" panose="020B0604030504040204" pitchFamily="34" charset="0"/>
              </a:rPr>
              <a:t>STAGE 4</a:t>
            </a:r>
            <a:endParaRPr lang="en-GB" sz="24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182563" marR="0" lvl="0" algn="l" defTabSz="914400" rtl="0" eaLnBrk="1" fontAlgn="auto" latinLnBrk="0" hangingPunct="1">
              <a:lnSpc>
                <a:spcPct val="150000"/>
              </a:lnSpc>
              <a:spcBef>
                <a:spcPts val="0"/>
              </a:spcBef>
              <a:spcAft>
                <a:spcPts val="0"/>
              </a:spcAft>
              <a:buClrTx/>
              <a:buSzTx/>
              <a:tabLst/>
              <a:defRPr/>
            </a:pPr>
            <a:r>
              <a:rPr kumimoji="0" lang="en-GB" sz="240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Commercial Evaluation</a:t>
            </a:r>
          </a:p>
          <a:p>
            <a:pPr marL="182563" marR="0" lvl="0" algn="l" defTabSz="914400" rtl="0" eaLnBrk="1" fontAlgn="auto" latinLnBrk="0" hangingPunct="1">
              <a:lnSpc>
                <a:spcPct val="150000"/>
              </a:lnSpc>
              <a:spcBef>
                <a:spcPts val="0"/>
              </a:spcBef>
              <a:spcAft>
                <a:spcPts val="0"/>
              </a:spcAft>
              <a:buClrTx/>
              <a:buSzTx/>
              <a:tabLst/>
              <a:defRPr/>
            </a:pPr>
            <a:endParaRPr lang="en-GB" sz="24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182563" defTabSz="914400">
              <a:lnSpc>
                <a:spcPct val="150000"/>
              </a:lnSpc>
              <a:defRPr/>
            </a:pPr>
            <a:r>
              <a:rPr lang="en-GB" sz="2400" b="1" dirty="0">
                <a:solidFill>
                  <a:srgbClr val="000000"/>
                </a:solidFill>
                <a:latin typeface="Tahoma" panose="020B0604030504040204" pitchFamily="34" charset="0"/>
                <a:ea typeface="Tahoma" panose="020B0604030504040204" pitchFamily="34" charset="0"/>
                <a:cs typeface="Tahoma" panose="020B0604030504040204" pitchFamily="34" charset="0"/>
              </a:rPr>
              <a:t>STAGE 5</a:t>
            </a:r>
          </a:p>
          <a:p>
            <a:pPr marL="182563" marR="0" lvl="0" algn="l" defTabSz="914400" rtl="0" eaLnBrk="1" fontAlgn="auto" latinLnBrk="0" hangingPunct="1">
              <a:lnSpc>
                <a:spcPct val="150000"/>
              </a:lnSpc>
              <a:spcBef>
                <a:spcPts val="0"/>
              </a:spcBef>
              <a:spcAft>
                <a:spcPts val="0"/>
              </a:spcAft>
              <a:buClrTx/>
              <a:buSzTx/>
              <a:tabLst/>
              <a:defRPr/>
            </a:pPr>
            <a:r>
              <a:rPr kumimoji="0" lang="en-GB" sz="240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Financial Risk Analysis Evaluation</a:t>
            </a:r>
            <a:endParaRPr kumimoji="0" lang="en-ZA" sz="240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74794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36173-C912-A440-6287-F6641E926D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EECA3-FDAF-2DA3-5B52-840D31C6612E}"/>
              </a:ext>
            </a:extLst>
          </p:cNvPr>
          <p:cNvSpPr>
            <a:spLocks noGrp="1"/>
          </p:cNvSpPr>
          <p:nvPr>
            <p:ph type="title"/>
          </p:nvPr>
        </p:nvSpPr>
        <p:spPr>
          <a:xfrm>
            <a:off x="618755" y="210744"/>
            <a:ext cx="10457775" cy="720105"/>
          </a:xfrm>
        </p:spPr>
        <p:txBody>
          <a:bodyPr/>
          <a:lstStyle/>
          <a:p>
            <a:r>
              <a:rPr lang="en-GB" dirty="0">
                <a:solidFill>
                  <a:srgbClr val="000000">
                    <a:lumMod val="50000"/>
                    <a:lumOff val="50000"/>
                  </a:srgbClr>
                </a:solidFill>
              </a:rPr>
              <a:t>EVALUATION METHODOLOGY</a:t>
            </a:r>
            <a:endParaRPr lang="en-ZA" dirty="0"/>
          </a:p>
        </p:txBody>
      </p:sp>
      <p:sp>
        <p:nvSpPr>
          <p:cNvPr id="4" name="Rectangle 3">
            <a:extLst>
              <a:ext uri="{FF2B5EF4-FFF2-40B4-BE49-F238E27FC236}">
                <a16:creationId xmlns:a16="http://schemas.microsoft.com/office/drawing/2014/main" id="{64B9A311-0FF1-300B-AF5D-F1FB529D38FA}"/>
              </a:ext>
            </a:extLst>
          </p:cNvPr>
          <p:cNvSpPr/>
          <p:nvPr/>
        </p:nvSpPr>
        <p:spPr>
          <a:xfrm>
            <a:off x="816429" y="1257300"/>
            <a:ext cx="10842171" cy="4525919"/>
          </a:xfrm>
          <a:prstGeom prst="rect">
            <a:avLst/>
          </a:prstGeom>
        </p:spPr>
        <p:txBody>
          <a:bodyPr wrap="square">
            <a:spAutoFit/>
          </a:bodyPr>
          <a:lstStyle/>
          <a:p>
            <a:pPr marR="0" lvl="1" algn="l" defTabSz="914400" rtl="0" eaLnBrk="1" fontAlgn="auto" latinLnBrk="0" hangingPunct="1">
              <a:lnSpc>
                <a:spcPct val="150000"/>
              </a:lnSpc>
              <a:spcBef>
                <a:spcPts val="185"/>
              </a:spcBef>
              <a:spcAft>
                <a:spcPts val="185"/>
              </a:spcAft>
              <a:buClrTx/>
              <a:buSzTx/>
              <a:tabLst/>
              <a:defRPr/>
            </a:pPr>
            <a:r>
              <a:rPr lang="en-US" sz="2400" b="1" dirty="0">
                <a:latin typeface="Tahoma" panose="020B0604030504040204" pitchFamily="34" charset="0"/>
                <a:ea typeface="Tahoma" panose="020B0604030504040204" pitchFamily="34" charset="0"/>
                <a:cs typeface="Tahoma" panose="020B0604030504040204" pitchFamily="34" charset="0"/>
              </a:rPr>
              <a:t>STAGE 6</a:t>
            </a:r>
            <a:endParaRPr kumimoji="0" lang="en-US" sz="2400" b="1"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a:p>
            <a:pPr marL="742950" marR="0" lvl="1" indent="-285750" algn="l" defTabSz="914400" rtl="0" eaLnBrk="1" fontAlgn="auto" latinLnBrk="0" hangingPunct="1">
              <a:lnSpc>
                <a:spcPct val="150000"/>
              </a:lnSpc>
              <a:spcBef>
                <a:spcPts val="185"/>
              </a:spcBef>
              <a:spcAft>
                <a:spcPts val="185"/>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Post Tender Negotiations (PTN)</a:t>
            </a:r>
            <a:endParaRPr kumimoji="0" lang="en-ZA" sz="24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182563" marR="0" lvl="0" algn="l" defTabSz="914400" rtl="0" eaLnBrk="1" fontAlgn="auto" latinLnBrk="0" hangingPunct="1">
              <a:lnSpc>
                <a:spcPct val="150000"/>
              </a:lnSpc>
              <a:spcBef>
                <a:spcPts val="0"/>
              </a:spcBef>
              <a:spcAft>
                <a:spcPts val="0"/>
              </a:spcAft>
              <a:buClrTx/>
              <a:buSzTx/>
              <a:tabLst/>
              <a:defRPr/>
            </a:pPr>
            <a:endParaRPr kumimoji="0" lang="en-GB" sz="2400" b="1" u="none" strike="noStrike" kern="1200" cap="none" spc="0" normalizeH="0" baseline="0" noProof="0" dirty="0">
              <a:ln>
                <a:noFill/>
              </a:ln>
              <a:solidFill>
                <a:srgbClr val="000000"/>
              </a:solidFill>
              <a:uLnTx/>
              <a:uFillTx/>
              <a:latin typeface="Tahoma" panose="020B0604030504040204" pitchFamily="34" charset="0"/>
              <a:ea typeface="Tahoma" panose="020B0604030504040204" pitchFamily="34" charset="0"/>
              <a:cs typeface="Tahoma" panose="020B0604030504040204" pitchFamily="34" charset="0"/>
            </a:endParaRPr>
          </a:p>
          <a:p>
            <a:pPr marL="182563" marR="0" lvl="0" algn="l" defTabSz="914400" rtl="0" eaLnBrk="1" fontAlgn="auto" latinLnBrk="0" hangingPunct="1">
              <a:lnSpc>
                <a:spcPct val="150000"/>
              </a:lnSpc>
              <a:spcBef>
                <a:spcPts val="0"/>
              </a:spcBef>
              <a:spcAft>
                <a:spcPts val="0"/>
              </a:spcAft>
              <a:buClrTx/>
              <a:buSzTx/>
              <a:tabLst/>
              <a:defRPr/>
            </a:pPr>
            <a:r>
              <a:rPr kumimoji="0" lang="en-GB" sz="2400" b="1" u="none" strike="noStrike" kern="1200" cap="none" spc="0" normalizeH="0" baseline="0" noProof="0" dirty="0">
                <a:ln>
                  <a:noFill/>
                </a:ln>
                <a:solidFill>
                  <a:srgbClr val="000000"/>
                </a:solidFill>
                <a:uLnTx/>
                <a:uFillTx/>
                <a:latin typeface="Tahoma" panose="020B0604030504040204" pitchFamily="34" charset="0"/>
                <a:ea typeface="Tahoma" panose="020B0604030504040204" pitchFamily="34" charset="0"/>
                <a:cs typeface="Tahoma" panose="020B0604030504040204" pitchFamily="34" charset="0"/>
              </a:rPr>
              <a:t>STAGE </a:t>
            </a:r>
            <a:r>
              <a:rPr lang="en-GB" sz="2400" b="1" dirty="0">
                <a:solidFill>
                  <a:srgbClr val="000000"/>
                </a:solidFill>
                <a:latin typeface="Tahoma" panose="020B0604030504040204" pitchFamily="34" charset="0"/>
                <a:ea typeface="Tahoma" panose="020B0604030504040204" pitchFamily="34" charset="0"/>
                <a:cs typeface="Tahoma" panose="020B0604030504040204" pitchFamily="34" charset="0"/>
              </a:rPr>
              <a:t>7</a:t>
            </a:r>
          </a:p>
          <a:p>
            <a:pPr marL="182563" marR="0" lvl="0" algn="l" defTabSz="914400" rtl="0" eaLnBrk="1" fontAlgn="auto" latinLnBrk="0" hangingPunct="1">
              <a:lnSpc>
                <a:spcPct val="150000"/>
              </a:lnSpc>
              <a:spcBef>
                <a:spcPts val="0"/>
              </a:spcBef>
              <a:spcAft>
                <a:spcPts val="0"/>
              </a:spcAft>
              <a:buClrTx/>
              <a:buSzTx/>
              <a:tabLst/>
              <a:defRPr/>
            </a:pPr>
            <a:r>
              <a:rPr kumimoji="0" lang="en-GB" sz="240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Objective Criteria</a:t>
            </a:r>
          </a:p>
          <a:p>
            <a:pPr marL="182563" marR="0" lvl="0" algn="l" defTabSz="914400" rtl="0" eaLnBrk="1" fontAlgn="auto" latinLnBrk="0" hangingPunct="1">
              <a:lnSpc>
                <a:spcPct val="150000"/>
              </a:lnSpc>
              <a:spcBef>
                <a:spcPts val="0"/>
              </a:spcBef>
              <a:spcAft>
                <a:spcPts val="0"/>
              </a:spcAft>
              <a:buClrTx/>
              <a:buSzTx/>
              <a:tabLst/>
              <a:defRPr/>
            </a:pPr>
            <a:endParaRPr lang="en-GB" sz="2400" b="1"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182563" defTabSz="914400">
              <a:lnSpc>
                <a:spcPct val="150000"/>
              </a:lnSpc>
              <a:defRPr/>
            </a:pPr>
            <a:r>
              <a:rPr lang="en-GB" sz="2400" b="1" dirty="0">
                <a:solidFill>
                  <a:srgbClr val="000000"/>
                </a:solidFill>
                <a:latin typeface="Tahoma" panose="020B0604030504040204" pitchFamily="34" charset="0"/>
                <a:ea typeface="Tahoma" panose="020B0604030504040204" pitchFamily="34" charset="0"/>
                <a:cs typeface="Tahoma" panose="020B0604030504040204" pitchFamily="34" charset="0"/>
              </a:rPr>
              <a:t>STAGE 8</a:t>
            </a:r>
          </a:p>
          <a:p>
            <a:pPr marL="182563" marR="0" lvl="0" algn="l" defTabSz="914400" rtl="0" eaLnBrk="1" fontAlgn="auto" latinLnBrk="0" hangingPunct="1">
              <a:lnSpc>
                <a:spcPct val="150000"/>
              </a:lnSpc>
              <a:spcBef>
                <a:spcPts val="0"/>
              </a:spcBef>
              <a:spcAft>
                <a:spcPts val="0"/>
              </a:spcAft>
              <a:buClrTx/>
              <a:buSzTx/>
              <a:tabLst/>
              <a:defRPr/>
            </a:pPr>
            <a:r>
              <a:rPr kumimoji="0" lang="en-US" sz="240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Award of business and conclusion of contract/s</a:t>
            </a:r>
            <a:endParaRPr kumimoji="0" lang="en-ZA" sz="240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25414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755" y="210744"/>
            <a:ext cx="10457775" cy="720105"/>
          </a:xfrm>
        </p:spPr>
        <p:txBody>
          <a:bodyPr/>
          <a:lstStyle/>
          <a:p>
            <a:r>
              <a:rPr lang="en-GB" dirty="0">
                <a:solidFill>
                  <a:srgbClr val="000000">
                    <a:lumMod val="50000"/>
                    <a:lumOff val="50000"/>
                  </a:srgbClr>
                </a:solidFill>
              </a:rPr>
              <a:t>SPECIFIC GOALS</a:t>
            </a:r>
            <a:endParaRPr lang="en-ZA" dirty="0"/>
          </a:p>
        </p:txBody>
      </p:sp>
      <p:graphicFrame>
        <p:nvGraphicFramePr>
          <p:cNvPr id="5" name="Table 4">
            <a:extLst>
              <a:ext uri="{FF2B5EF4-FFF2-40B4-BE49-F238E27FC236}">
                <a16:creationId xmlns:a16="http://schemas.microsoft.com/office/drawing/2014/main" id="{4BCF57E3-E86E-E052-FD34-60D404163AAB}"/>
              </a:ext>
            </a:extLst>
          </p:cNvPr>
          <p:cNvGraphicFramePr>
            <a:graphicFrameLocks noGrp="1"/>
          </p:cNvGraphicFramePr>
          <p:nvPr>
            <p:extLst>
              <p:ext uri="{D42A27DB-BD31-4B8C-83A1-F6EECF244321}">
                <p14:modId xmlns:p14="http://schemas.microsoft.com/office/powerpoint/2010/main" val="803768185"/>
              </p:ext>
            </p:extLst>
          </p:nvPr>
        </p:nvGraphicFramePr>
        <p:xfrm>
          <a:off x="618755" y="1718412"/>
          <a:ext cx="10662272" cy="4798277"/>
        </p:xfrm>
        <a:graphic>
          <a:graphicData uri="http://schemas.openxmlformats.org/drawingml/2006/table">
            <a:tbl>
              <a:tblPr firstRow="1" firstCol="1" bandRow="1"/>
              <a:tblGrid>
                <a:gridCol w="5714302">
                  <a:extLst>
                    <a:ext uri="{9D8B030D-6E8A-4147-A177-3AD203B41FA5}">
                      <a16:colId xmlns:a16="http://schemas.microsoft.com/office/drawing/2014/main" val="1311267405"/>
                    </a:ext>
                  </a:extLst>
                </a:gridCol>
                <a:gridCol w="2473985">
                  <a:extLst>
                    <a:ext uri="{9D8B030D-6E8A-4147-A177-3AD203B41FA5}">
                      <a16:colId xmlns:a16="http://schemas.microsoft.com/office/drawing/2014/main" val="582302364"/>
                    </a:ext>
                  </a:extLst>
                </a:gridCol>
                <a:gridCol w="2473985">
                  <a:extLst>
                    <a:ext uri="{9D8B030D-6E8A-4147-A177-3AD203B41FA5}">
                      <a16:colId xmlns:a16="http://schemas.microsoft.com/office/drawing/2014/main" val="870280020"/>
                    </a:ext>
                  </a:extLst>
                </a:gridCol>
              </a:tblGrid>
              <a:tr h="457799">
                <a:tc>
                  <a:txBody>
                    <a:bodyPr/>
                    <a:lstStyle/>
                    <a:p>
                      <a:pPr algn="ctr">
                        <a:lnSpc>
                          <a:spcPct val="115000"/>
                        </a:lnSpc>
                        <a:spcBef>
                          <a:spcPts val="300"/>
                        </a:spcBef>
                        <a:spcAft>
                          <a:spcPts val="600"/>
                        </a:spcAft>
                        <a:tabLst>
                          <a:tab pos="1828800" algn="l"/>
                          <a:tab pos="3657600" algn="l"/>
                          <a:tab pos="5029200" algn="l"/>
                        </a:tabLst>
                      </a:pPr>
                      <a:r>
                        <a:rPr lang="en-GB" sz="1100" b="1">
                          <a:effectLst/>
                          <a:latin typeface="Tahoma" panose="020B0604030504040204" pitchFamily="34" charset="0"/>
                          <a:ea typeface="Times New Roman" panose="02020603050405020304" pitchFamily="18" charset="0"/>
                          <a:cs typeface="Times New Roman" panose="02020603050405020304" pitchFamily="18" charset="0"/>
                        </a:rPr>
                        <a:t>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15000"/>
                        </a:lnSpc>
                        <a:spcBef>
                          <a:spcPts val="300"/>
                        </a:spcBef>
                        <a:spcAft>
                          <a:spcPts val="600"/>
                        </a:spcAft>
                        <a:tabLst>
                          <a:tab pos="1828800" algn="l"/>
                          <a:tab pos="3657600" algn="l"/>
                          <a:tab pos="5029200" algn="l"/>
                        </a:tabLst>
                      </a:pPr>
                      <a:r>
                        <a:rPr lang="en-GB" sz="1800" b="1" dirty="0">
                          <a:solidFill>
                            <a:srgbClr val="FFFFFF"/>
                          </a:solidFill>
                          <a:effectLst/>
                          <a:latin typeface="Tahoma" panose="020B0604030504040204" pitchFamily="34" charset="0"/>
                          <a:cs typeface="Times New Roman" panose="02020603050405020304" pitchFamily="18" charset="0"/>
                        </a:rPr>
                        <a:t>POINTS</a:t>
                      </a:r>
                      <a:endParaRPr lang="en-ZA" sz="1800" b="1" dirty="0">
                        <a:effectLst/>
                        <a:latin typeface="Arial" panose="020B060402020202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15000"/>
                        </a:lnSpc>
                        <a:spcBef>
                          <a:spcPts val="300"/>
                        </a:spcBef>
                        <a:spcAft>
                          <a:spcPts val="600"/>
                        </a:spcAft>
                        <a:tabLst>
                          <a:tab pos="1828800" algn="l"/>
                          <a:tab pos="3657600" algn="l"/>
                          <a:tab pos="5029200" algn="l"/>
                        </a:tabLst>
                      </a:pPr>
                      <a:r>
                        <a:rPr lang="en-ZA" sz="1800" b="1" dirty="0">
                          <a:solidFill>
                            <a:schemeClr val="bg1"/>
                          </a:solidFill>
                          <a:effectLst/>
                          <a:latin typeface="+mj-lt"/>
                          <a:cs typeface="Times New Roman" panose="02020603050405020304" pitchFamily="18" charset="0"/>
                        </a:rPr>
                        <a:t>POINTS</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638094006"/>
                  </a:ext>
                </a:extLst>
              </a:tr>
              <a:tr h="457799">
                <a:tc>
                  <a:txBody>
                    <a:bodyPr/>
                    <a:lstStyle/>
                    <a:p>
                      <a:pPr algn="just">
                        <a:lnSpc>
                          <a:spcPct val="115000"/>
                        </a:lnSpc>
                        <a:spcBef>
                          <a:spcPts val="300"/>
                        </a:spcBef>
                        <a:spcAft>
                          <a:spcPts val="600"/>
                        </a:spcAft>
                        <a:tabLst>
                          <a:tab pos="1828800" algn="l"/>
                          <a:tab pos="3657600" algn="l"/>
                          <a:tab pos="5029200" algn="l"/>
                        </a:tabLst>
                      </a:pPr>
                      <a:r>
                        <a:rPr lang="en-GB" sz="1600" b="1" dirty="0">
                          <a:effectLst/>
                          <a:latin typeface="Tahoma" panose="020B0604030504040204" pitchFamily="34" charset="0"/>
                          <a:ea typeface="Times New Roman" panose="02020603050405020304" pitchFamily="18" charset="0"/>
                          <a:cs typeface="Times New Roman" panose="02020603050405020304" pitchFamily="18" charset="0"/>
                        </a:rPr>
                        <a:t>Price</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tabLst>
                          <a:tab pos="1828800" algn="l"/>
                          <a:tab pos="3657600" algn="l"/>
                          <a:tab pos="5029200" algn="l"/>
                        </a:tabLst>
                      </a:pPr>
                      <a:endParaRPr lang="en-GB" sz="1600" b="1" dirty="0">
                        <a:solidFill>
                          <a:srgbClr val="000000"/>
                        </a:solidFill>
                        <a:effectLst/>
                        <a:highlight>
                          <a:srgbClr val="FFFF00"/>
                        </a:highlight>
                        <a:latin typeface="Tahoma" panose="020B0604030504040204" pitchFamily="34" charset="0"/>
                        <a:cs typeface="Times New Roman" panose="02020603050405020304" pitchFamily="18" charset="0"/>
                      </a:endParaRPr>
                    </a:p>
                    <a:p>
                      <a:pPr algn="ctr">
                        <a:lnSpc>
                          <a:spcPct val="115000"/>
                        </a:lnSpc>
                        <a:spcBef>
                          <a:spcPts val="300"/>
                        </a:spcBef>
                        <a:spcAft>
                          <a:spcPts val="600"/>
                        </a:spcAft>
                        <a:tabLst>
                          <a:tab pos="1828800" algn="l"/>
                          <a:tab pos="3657600" algn="l"/>
                          <a:tab pos="5029200" algn="l"/>
                        </a:tabLst>
                      </a:pPr>
                      <a:r>
                        <a:rPr lang="en-GB" sz="1600" b="1" dirty="0">
                          <a:solidFill>
                            <a:srgbClr val="000000"/>
                          </a:solidFill>
                          <a:effectLst/>
                          <a:highlight>
                            <a:srgbClr val="FFFF00"/>
                          </a:highlight>
                          <a:latin typeface="Tahoma" panose="020B0604030504040204" pitchFamily="34" charset="0"/>
                          <a:cs typeface="Times New Roman" panose="02020603050405020304" pitchFamily="18" charset="0"/>
                        </a:rPr>
                        <a:t>80</a:t>
                      </a:r>
                      <a:endParaRPr lang="en-ZA" sz="1600" dirty="0">
                        <a:effectLst/>
                        <a:latin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Bef>
                          <a:spcPts val="300"/>
                        </a:spcBef>
                        <a:spcAft>
                          <a:spcPts val="600"/>
                        </a:spcAft>
                        <a:tabLst>
                          <a:tab pos="1828800" algn="l"/>
                          <a:tab pos="3657600" algn="l"/>
                          <a:tab pos="5029200" algn="l"/>
                        </a:tabLst>
                      </a:pPr>
                      <a:endParaRPr lang="en-GB" sz="1600" b="1" dirty="0">
                        <a:solidFill>
                          <a:srgbClr val="000000"/>
                        </a:solidFill>
                        <a:effectLst/>
                        <a:highlight>
                          <a:srgbClr val="FFFF00"/>
                        </a:highlight>
                        <a:latin typeface="Tahoma" panose="020B0604030504040204" pitchFamily="34" charset="0"/>
                        <a:cs typeface="Times New Roman" panose="02020603050405020304" pitchFamily="18" charset="0"/>
                      </a:endParaRPr>
                    </a:p>
                    <a:p>
                      <a:pPr algn="ctr">
                        <a:lnSpc>
                          <a:spcPct val="115000"/>
                        </a:lnSpc>
                        <a:spcBef>
                          <a:spcPts val="300"/>
                        </a:spcBef>
                        <a:spcAft>
                          <a:spcPts val="600"/>
                        </a:spcAft>
                        <a:tabLst>
                          <a:tab pos="1828800" algn="l"/>
                          <a:tab pos="3657600" algn="l"/>
                          <a:tab pos="5029200" algn="l"/>
                        </a:tabLst>
                      </a:pPr>
                      <a:r>
                        <a:rPr lang="en-GB" sz="1600" b="1" dirty="0">
                          <a:solidFill>
                            <a:srgbClr val="000000"/>
                          </a:solidFill>
                          <a:effectLst/>
                          <a:highlight>
                            <a:srgbClr val="FFFF00"/>
                          </a:highlight>
                          <a:latin typeface="Tahoma" panose="020B0604030504040204" pitchFamily="34" charset="0"/>
                          <a:cs typeface="Times New Roman" panose="02020603050405020304" pitchFamily="18" charset="0"/>
                        </a:rPr>
                        <a:t>90</a:t>
                      </a:r>
                      <a:endParaRPr lang="en-ZA" sz="1600" dirty="0">
                        <a:effectLst/>
                        <a:latin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363201204"/>
                  </a:ext>
                </a:extLst>
              </a:tr>
              <a:tr h="916018">
                <a:tc>
                  <a:txBody>
                    <a:bodyPr/>
                    <a:lstStyle/>
                    <a:p>
                      <a:pPr algn="just">
                        <a:lnSpc>
                          <a:spcPct val="115000"/>
                        </a:lnSpc>
                        <a:spcBef>
                          <a:spcPts val="300"/>
                        </a:spcBef>
                        <a:spcAft>
                          <a:spcPts val="600"/>
                        </a:spcAft>
                        <a:tabLst>
                          <a:tab pos="1828800" algn="l"/>
                          <a:tab pos="3657600" algn="l"/>
                          <a:tab pos="5029200" algn="l"/>
                        </a:tabLst>
                      </a:pPr>
                      <a:r>
                        <a:rPr lang="en-GB" sz="1600" b="1" dirty="0">
                          <a:effectLst/>
                          <a:latin typeface="Tahoma" panose="020B0604030504040204" pitchFamily="34" charset="0"/>
                          <a:ea typeface="Times New Roman" panose="02020603050405020304" pitchFamily="18" charset="0"/>
                          <a:cs typeface="Times New Roman" panose="02020603050405020304" pitchFamily="18" charset="0"/>
                        </a:rPr>
                        <a:t>B-BBEE Status Level of Contribution Level 1 or 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tabLst>
                          <a:tab pos="1828800" algn="l"/>
                          <a:tab pos="3657600" algn="l"/>
                          <a:tab pos="5029200" algn="l"/>
                        </a:tabLst>
                      </a:pPr>
                      <a:r>
                        <a:rPr lang="en-GB" sz="1600" b="1" dirty="0">
                          <a:effectLst/>
                          <a:latin typeface="Tahoma" panose="020B0604030504040204" pitchFamily="34" charset="0"/>
                          <a:cs typeface="Times New Roman" panose="02020603050405020304" pitchFamily="18" charset="0"/>
                        </a:rPr>
                        <a:t> </a:t>
                      </a:r>
                      <a:endParaRPr lang="en-ZA" sz="1600" dirty="0">
                        <a:effectLst/>
                        <a:latin typeface="Arial" panose="020B0604020202020204" pitchFamily="34" charset="0"/>
                        <a:cs typeface="Times New Roman" panose="02020603050405020304" pitchFamily="18" charset="0"/>
                      </a:endParaRPr>
                    </a:p>
                    <a:p>
                      <a:pPr algn="ctr">
                        <a:lnSpc>
                          <a:spcPct val="115000"/>
                        </a:lnSpc>
                        <a:spcBef>
                          <a:spcPts val="300"/>
                        </a:spcBef>
                        <a:spcAft>
                          <a:spcPts val="600"/>
                        </a:spcAft>
                        <a:tabLst>
                          <a:tab pos="1828800" algn="l"/>
                          <a:tab pos="3657600" algn="l"/>
                          <a:tab pos="5029200" algn="l"/>
                        </a:tabLst>
                      </a:pPr>
                      <a:r>
                        <a:rPr lang="en-GB" sz="1600" b="1" dirty="0">
                          <a:solidFill>
                            <a:srgbClr val="000000"/>
                          </a:solidFill>
                          <a:effectLst/>
                          <a:latin typeface="Tahoma" panose="020B0604030504040204" pitchFamily="34" charset="0"/>
                          <a:cs typeface="Times New Roman" panose="02020603050405020304" pitchFamily="18" charset="0"/>
                        </a:rPr>
                        <a:t>08</a:t>
                      </a:r>
                      <a:endParaRPr lang="en-ZA" sz="1600" dirty="0">
                        <a:effectLst/>
                        <a:latin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Bef>
                          <a:spcPts val="300"/>
                        </a:spcBef>
                        <a:spcAft>
                          <a:spcPts val="600"/>
                        </a:spcAft>
                        <a:tabLst>
                          <a:tab pos="1828800" algn="l"/>
                          <a:tab pos="3657600" algn="l"/>
                          <a:tab pos="5029200" algn="l"/>
                        </a:tabLst>
                      </a:pPr>
                      <a:r>
                        <a:rPr lang="en-GB" sz="1600" b="1" dirty="0">
                          <a:effectLst/>
                          <a:latin typeface="Tahoma" panose="020B0604030504040204" pitchFamily="34" charset="0"/>
                          <a:cs typeface="Times New Roman" panose="02020603050405020304" pitchFamily="18" charset="0"/>
                        </a:rPr>
                        <a:t> </a:t>
                      </a:r>
                      <a:endParaRPr lang="en-ZA" sz="1600" dirty="0">
                        <a:effectLst/>
                        <a:latin typeface="Arial" panose="020B0604020202020204" pitchFamily="34" charset="0"/>
                        <a:cs typeface="Times New Roman" panose="02020603050405020304" pitchFamily="18" charset="0"/>
                      </a:endParaRPr>
                    </a:p>
                    <a:p>
                      <a:pPr algn="ctr">
                        <a:lnSpc>
                          <a:spcPct val="115000"/>
                        </a:lnSpc>
                        <a:spcBef>
                          <a:spcPts val="300"/>
                        </a:spcBef>
                        <a:spcAft>
                          <a:spcPts val="600"/>
                        </a:spcAft>
                        <a:tabLst>
                          <a:tab pos="1828800" algn="l"/>
                          <a:tab pos="3657600" algn="l"/>
                          <a:tab pos="5029200" algn="l"/>
                        </a:tabLst>
                      </a:pPr>
                      <a:r>
                        <a:rPr lang="en-GB" sz="1600" b="1" dirty="0">
                          <a:solidFill>
                            <a:srgbClr val="000000"/>
                          </a:solidFill>
                          <a:effectLst/>
                          <a:latin typeface="Tahoma" panose="020B0604030504040204" pitchFamily="34" charset="0"/>
                          <a:cs typeface="Times New Roman" panose="02020603050405020304" pitchFamily="18" charset="0"/>
                        </a:rPr>
                        <a:t>04</a:t>
                      </a:r>
                      <a:endParaRPr lang="en-ZA" sz="1600" dirty="0">
                        <a:effectLst/>
                        <a:latin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35219018"/>
                  </a:ext>
                </a:extLst>
              </a:tr>
              <a:tr h="916018">
                <a:tc>
                  <a:txBody>
                    <a:bodyPr/>
                    <a:lstStyle/>
                    <a:p>
                      <a:pPr algn="just">
                        <a:lnSpc>
                          <a:spcPct val="115000"/>
                        </a:lnSpc>
                        <a:spcBef>
                          <a:spcPts val="300"/>
                        </a:spcBef>
                        <a:spcAft>
                          <a:spcPts val="600"/>
                        </a:spcAft>
                        <a:tabLst>
                          <a:tab pos="1828800" algn="l"/>
                          <a:tab pos="3657600" algn="l"/>
                          <a:tab pos="5029200" algn="l"/>
                        </a:tabLst>
                      </a:pPr>
                      <a:r>
                        <a:rPr lang="en-US" sz="1600" b="1" dirty="0">
                          <a:effectLst/>
                          <a:latin typeface="Tahoma" panose="020B0604030504040204" pitchFamily="34" charset="0"/>
                          <a:ea typeface="Times New Roman" panose="02020603050405020304" pitchFamily="18" charset="0"/>
                          <a:cs typeface="Times New Roman" panose="02020603050405020304" pitchFamily="18" charset="0"/>
                        </a:rPr>
                        <a:t>The promotion of supplier development through subcontracting a minimum of 30% of the value of a contract to South African companies which are:</a:t>
                      </a:r>
                    </a:p>
                    <a:p>
                      <a:pPr algn="just">
                        <a:lnSpc>
                          <a:spcPct val="115000"/>
                        </a:lnSpc>
                        <a:spcBef>
                          <a:spcPts val="300"/>
                        </a:spcBef>
                        <a:spcAft>
                          <a:spcPts val="600"/>
                        </a:spcAft>
                        <a:tabLst>
                          <a:tab pos="1828800" algn="l"/>
                          <a:tab pos="3657600" algn="l"/>
                          <a:tab pos="5029200" algn="l"/>
                        </a:tabLst>
                      </a:pPr>
                      <a:r>
                        <a:rPr lang="en-US" sz="1600" b="1" dirty="0">
                          <a:effectLst/>
                          <a:latin typeface="Tahoma" panose="020B0604030504040204" pitchFamily="34" charset="0"/>
                          <a:ea typeface="Times New Roman" panose="02020603050405020304" pitchFamily="18" charset="0"/>
                          <a:cs typeface="Times New Roman" panose="02020603050405020304" pitchFamily="18" charset="0"/>
                        </a:rPr>
                        <a:t>1. EMEs and/or QSEs black owned</a:t>
                      </a:r>
                      <a:endParaRPr lang="en-GB" sz="16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tabLst>
                          <a:tab pos="1828800" algn="l"/>
                          <a:tab pos="3657600" algn="l"/>
                          <a:tab pos="5029200" algn="l"/>
                        </a:tabLst>
                      </a:pPr>
                      <a:r>
                        <a:rPr lang="en-ZA" sz="1600" b="1" kern="1200" dirty="0">
                          <a:solidFill>
                            <a:schemeClr val="tx1"/>
                          </a:solidFill>
                          <a:effectLst/>
                          <a:latin typeface="Tahoma" panose="020B0604030504040204" pitchFamily="34" charset="0"/>
                          <a:cs typeface="Times New Roman" panose="02020603050405020304" pitchFamily="18" charset="0"/>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Bef>
                          <a:spcPts val="300"/>
                        </a:spcBef>
                        <a:spcAft>
                          <a:spcPts val="600"/>
                        </a:spcAft>
                        <a:tabLst>
                          <a:tab pos="1828800" algn="l"/>
                          <a:tab pos="3657600" algn="l"/>
                          <a:tab pos="5029200" algn="l"/>
                        </a:tabLst>
                      </a:pPr>
                      <a:r>
                        <a:rPr lang="en-ZA" sz="1600" b="1" kern="1200" dirty="0">
                          <a:solidFill>
                            <a:schemeClr val="tx1"/>
                          </a:solidFill>
                          <a:effectLst/>
                          <a:latin typeface="Tahoma" panose="020B0604030504040204" pitchFamily="34" charset="0"/>
                          <a:cs typeface="Times New Roman" panose="02020603050405020304" pitchFamily="18" charset="0"/>
                        </a:rPr>
                        <a:t>06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411559358"/>
                  </a:ext>
                </a:extLst>
              </a:tr>
              <a:tr h="916018">
                <a:tc>
                  <a:txBody>
                    <a:bodyPr/>
                    <a:lstStyle/>
                    <a:p>
                      <a:pPr algn="just">
                        <a:lnSpc>
                          <a:spcPct val="115000"/>
                        </a:lnSpc>
                        <a:spcBef>
                          <a:spcPts val="300"/>
                        </a:spcBef>
                        <a:spcAft>
                          <a:spcPts val="600"/>
                        </a:spcAft>
                        <a:tabLst>
                          <a:tab pos="1828800" algn="l"/>
                          <a:tab pos="3657600" algn="l"/>
                          <a:tab pos="5029200" algn="l"/>
                        </a:tabLst>
                      </a:pPr>
                      <a:r>
                        <a:rPr lang="en-US" sz="1600" b="1" dirty="0">
                          <a:effectLst/>
                          <a:latin typeface="Tahoma" panose="020B0604030504040204" pitchFamily="34" charset="0"/>
                          <a:ea typeface="Times New Roman" panose="02020603050405020304" pitchFamily="18" charset="0"/>
                          <a:cs typeface="Times New Roman" panose="02020603050405020304" pitchFamily="18" charset="0"/>
                        </a:rPr>
                        <a:t>Non-compliant and/or Level 3-8 contributors</a:t>
                      </a:r>
                      <a:endParaRPr lang="en-GB" sz="16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779173" rtl="0" eaLnBrk="1" latinLnBrk="0" hangingPunct="1">
                        <a:lnSpc>
                          <a:spcPct val="115000"/>
                        </a:lnSpc>
                        <a:spcBef>
                          <a:spcPts val="300"/>
                        </a:spcBef>
                        <a:spcAft>
                          <a:spcPts val="600"/>
                        </a:spcAft>
                        <a:tabLst>
                          <a:tab pos="1828800" algn="l"/>
                          <a:tab pos="3657600" algn="l"/>
                          <a:tab pos="5029200" algn="l"/>
                        </a:tabLst>
                      </a:pPr>
                      <a:r>
                        <a:rPr lang="en-ZA" sz="1600" b="1" kern="1200" dirty="0">
                          <a:solidFill>
                            <a:schemeClr val="tx1"/>
                          </a:solidFill>
                          <a:effectLst/>
                          <a:latin typeface="Tahoma" panose="020B0604030504040204" pitchFamily="34" charset="0"/>
                          <a:ea typeface="+mn-ea"/>
                          <a:cs typeface="Times New Roman" panose="02020603050405020304" pitchFamily="18" charset="0"/>
                        </a:rPr>
                        <a:t>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algn="ctr" defTabSz="779173" rtl="0" eaLnBrk="1" latinLnBrk="0" hangingPunct="1">
                        <a:lnSpc>
                          <a:spcPct val="115000"/>
                        </a:lnSpc>
                        <a:spcBef>
                          <a:spcPts val="300"/>
                        </a:spcBef>
                        <a:spcAft>
                          <a:spcPts val="600"/>
                        </a:spcAft>
                        <a:tabLst>
                          <a:tab pos="1828800" algn="l"/>
                          <a:tab pos="3657600" algn="l"/>
                          <a:tab pos="5029200" algn="l"/>
                        </a:tabLst>
                      </a:pPr>
                      <a:r>
                        <a:rPr lang="en-ZA" sz="1600" b="1" kern="1200" dirty="0">
                          <a:solidFill>
                            <a:schemeClr val="tx1"/>
                          </a:solidFill>
                          <a:effectLst/>
                          <a:latin typeface="Tahoma" panose="020B0604030504040204" pitchFamily="34" charset="0"/>
                          <a:ea typeface="+mn-ea"/>
                          <a:cs typeface="Times New Roman" panose="02020603050405020304" pitchFamily="18" charset="0"/>
                        </a:rPr>
                        <a:t>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455845900"/>
                  </a:ext>
                </a:extLst>
              </a:tr>
              <a:tr h="608082">
                <a:tc>
                  <a:txBody>
                    <a:bodyPr/>
                    <a:lstStyle/>
                    <a:p>
                      <a:pPr algn="just">
                        <a:lnSpc>
                          <a:spcPct val="115000"/>
                        </a:lnSpc>
                        <a:spcBef>
                          <a:spcPts val="300"/>
                        </a:spcBef>
                        <a:spcAft>
                          <a:spcPts val="600"/>
                        </a:spcAft>
                        <a:tabLst>
                          <a:tab pos="1828800" algn="l"/>
                          <a:tab pos="3657600" algn="l"/>
                          <a:tab pos="5029200" algn="l"/>
                        </a:tabLst>
                      </a:pPr>
                      <a:r>
                        <a:rPr lang="en-GB" sz="1600" b="1" dirty="0">
                          <a:effectLst/>
                          <a:latin typeface="Tahoma" panose="020B0604030504040204" pitchFamily="34" charset="0"/>
                          <a:ea typeface="Times New Roman" panose="02020603050405020304" pitchFamily="18" charset="0"/>
                          <a:cs typeface="Times New Roman" panose="02020603050405020304" pitchFamily="18" charset="0"/>
                        </a:rPr>
                        <a:t>Total points for Price and B-BBEE must not exceed</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tabLst>
                          <a:tab pos="1828800" algn="l"/>
                          <a:tab pos="3657600" algn="l"/>
                          <a:tab pos="5029200" algn="l"/>
                        </a:tabLst>
                      </a:pPr>
                      <a:endParaRPr lang="en-GB" sz="1600" b="1" dirty="0">
                        <a:solidFill>
                          <a:schemeClr val="tx1"/>
                        </a:solidFill>
                        <a:effectLst/>
                        <a:latin typeface="Tahoma" panose="020B0604030504040204" pitchFamily="34" charset="0"/>
                        <a:cs typeface="Times New Roman" panose="02020603050405020304" pitchFamily="18" charset="0"/>
                      </a:endParaRPr>
                    </a:p>
                    <a:p>
                      <a:pPr algn="ctr">
                        <a:lnSpc>
                          <a:spcPct val="115000"/>
                        </a:lnSpc>
                        <a:spcBef>
                          <a:spcPts val="300"/>
                        </a:spcBef>
                        <a:spcAft>
                          <a:spcPts val="600"/>
                        </a:spcAft>
                        <a:tabLst>
                          <a:tab pos="1828800" algn="l"/>
                          <a:tab pos="3657600" algn="l"/>
                          <a:tab pos="5029200" algn="l"/>
                        </a:tabLst>
                      </a:pPr>
                      <a:r>
                        <a:rPr lang="en-GB" sz="1600" b="1" dirty="0">
                          <a:solidFill>
                            <a:schemeClr val="tx1"/>
                          </a:solidFill>
                          <a:effectLst/>
                          <a:latin typeface="Tahoma" panose="020B0604030504040204" pitchFamily="34" charset="0"/>
                          <a:cs typeface="Times New Roman" panose="02020603050405020304" pitchFamily="18" charset="0"/>
                        </a:rPr>
                        <a:t>100</a:t>
                      </a:r>
                      <a:endParaRPr lang="en-ZA" sz="1600" dirty="0">
                        <a:solidFill>
                          <a:schemeClr val="tx1"/>
                        </a:solidFill>
                        <a:effectLst/>
                        <a:latin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lnSpc>
                          <a:spcPct val="115000"/>
                        </a:lnSpc>
                        <a:spcBef>
                          <a:spcPts val="300"/>
                        </a:spcBef>
                        <a:spcAft>
                          <a:spcPts val="600"/>
                        </a:spcAft>
                        <a:tabLst>
                          <a:tab pos="1828800" algn="l"/>
                          <a:tab pos="3657600" algn="l"/>
                          <a:tab pos="5029200" algn="l"/>
                        </a:tabLst>
                      </a:pPr>
                      <a:endParaRPr lang="en-GB" sz="1600" b="1" dirty="0">
                        <a:solidFill>
                          <a:schemeClr val="tx1"/>
                        </a:solidFill>
                        <a:effectLst/>
                        <a:latin typeface="Tahoma" panose="020B0604030504040204" pitchFamily="34" charset="0"/>
                        <a:cs typeface="Times New Roman" panose="02020603050405020304" pitchFamily="18" charset="0"/>
                      </a:endParaRPr>
                    </a:p>
                    <a:p>
                      <a:pPr algn="ctr">
                        <a:lnSpc>
                          <a:spcPct val="115000"/>
                        </a:lnSpc>
                        <a:spcBef>
                          <a:spcPts val="300"/>
                        </a:spcBef>
                        <a:spcAft>
                          <a:spcPts val="600"/>
                        </a:spcAft>
                        <a:tabLst>
                          <a:tab pos="1828800" algn="l"/>
                          <a:tab pos="3657600" algn="l"/>
                          <a:tab pos="5029200" algn="l"/>
                        </a:tabLst>
                      </a:pPr>
                      <a:r>
                        <a:rPr lang="en-GB" sz="1600" b="1" dirty="0">
                          <a:solidFill>
                            <a:schemeClr val="tx1"/>
                          </a:solidFill>
                          <a:effectLst/>
                          <a:latin typeface="Tahoma" panose="020B0604030504040204" pitchFamily="34" charset="0"/>
                          <a:cs typeface="Times New Roman" panose="02020603050405020304" pitchFamily="18" charset="0"/>
                        </a:rPr>
                        <a:t>100</a:t>
                      </a:r>
                      <a:endParaRPr lang="en-ZA" sz="1600" dirty="0">
                        <a:solidFill>
                          <a:schemeClr val="tx1"/>
                        </a:solidFill>
                        <a:effectLst/>
                        <a:latin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691719573"/>
                  </a:ext>
                </a:extLst>
              </a:tr>
            </a:tbl>
          </a:graphicData>
        </a:graphic>
      </p:graphicFrame>
    </p:spTree>
    <p:extLst>
      <p:ext uri="{BB962C8B-B14F-4D97-AF65-F5344CB8AC3E}">
        <p14:creationId xmlns:p14="http://schemas.microsoft.com/office/powerpoint/2010/main" val="3487064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755" y="210744"/>
            <a:ext cx="10457775" cy="720105"/>
          </a:xfrm>
        </p:spPr>
        <p:txBody>
          <a:bodyPr/>
          <a:lstStyle/>
          <a:p>
            <a:r>
              <a:rPr lang="en-GB" dirty="0">
                <a:solidFill>
                  <a:srgbClr val="000000">
                    <a:lumMod val="50000"/>
                    <a:lumOff val="50000"/>
                  </a:srgbClr>
                </a:solidFill>
              </a:rPr>
              <a:t>SPECIFIC GOALS – Acceptable Evidence</a:t>
            </a:r>
            <a:endParaRPr lang="en-ZA" dirty="0"/>
          </a:p>
        </p:txBody>
      </p:sp>
      <p:graphicFrame>
        <p:nvGraphicFramePr>
          <p:cNvPr id="3" name="Table 2">
            <a:extLst>
              <a:ext uri="{FF2B5EF4-FFF2-40B4-BE49-F238E27FC236}">
                <a16:creationId xmlns:a16="http://schemas.microsoft.com/office/drawing/2014/main" id="{D96FC7B5-9D53-E34D-5F87-A0A108836593}"/>
              </a:ext>
            </a:extLst>
          </p:cNvPr>
          <p:cNvGraphicFramePr>
            <a:graphicFrameLocks noGrp="1"/>
          </p:cNvGraphicFramePr>
          <p:nvPr>
            <p:extLst>
              <p:ext uri="{D42A27DB-BD31-4B8C-83A1-F6EECF244321}">
                <p14:modId xmlns:p14="http://schemas.microsoft.com/office/powerpoint/2010/main" val="2863062675"/>
              </p:ext>
            </p:extLst>
          </p:nvPr>
        </p:nvGraphicFramePr>
        <p:xfrm>
          <a:off x="801384" y="1818526"/>
          <a:ext cx="10099497" cy="4104059"/>
        </p:xfrm>
        <a:graphic>
          <a:graphicData uri="http://schemas.openxmlformats.org/drawingml/2006/table">
            <a:tbl>
              <a:tblPr firstRow="1" firstCol="1" bandRow="1"/>
              <a:tblGrid>
                <a:gridCol w="3803298">
                  <a:extLst>
                    <a:ext uri="{9D8B030D-6E8A-4147-A177-3AD203B41FA5}">
                      <a16:colId xmlns:a16="http://schemas.microsoft.com/office/drawing/2014/main" val="969691465"/>
                    </a:ext>
                  </a:extLst>
                </a:gridCol>
                <a:gridCol w="6296199">
                  <a:extLst>
                    <a:ext uri="{9D8B030D-6E8A-4147-A177-3AD203B41FA5}">
                      <a16:colId xmlns:a16="http://schemas.microsoft.com/office/drawing/2014/main" val="2845114076"/>
                    </a:ext>
                  </a:extLst>
                </a:gridCol>
              </a:tblGrid>
              <a:tr h="515263">
                <a:tc>
                  <a:txBody>
                    <a:bodyPr/>
                    <a:lstStyle/>
                    <a:p>
                      <a:pPr algn="ctr">
                        <a:lnSpc>
                          <a:spcPct val="150000"/>
                        </a:lnSpc>
                        <a:spcBef>
                          <a:spcPts val="300"/>
                        </a:spcBef>
                      </a:pPr>
                      <a:r>
                        <a:rPr lang="en-GB" sz="1800" b="1" dirty="0">
                          <a:solidFill>
                            <a:srgbClr val="000000"/>
                          </a:solidFill>
                          <a:effectLst/>
                          <a:latin typeface="+mj-lt"/>
                          <a:ea typeface="Times New Roman" panose="02020603050405020304" pitchFamily="18" charset="0"/>
                          <a:cs typeface="Times New Roman" panose="02020603050405020304" pitchFamily="18" charset="0"/>
                        </a:rPr>
                        <a:t>Specific Goals</a:t>
                      </a:r>
                      <a:endParaRPr lang="en-ZA" sz="1800" b="1"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7E6E6"/>
                    </a:solidFill>
                  </a:tcPr>
                </a:tc>
                <a:tc>
                  <a:txBody>
                    <a:bodyPr/>
                    <a:lstStyle/>
                    <a:p>
                      <a:pPr algn="ctr">
                        <a:lnSpc>
                          <a:spcPct val="150000"/>
                        </a:lnSpc>
                        <a:spcBef>
                          <a:spcPts val="300"/>
                        </a:spcBef>
                      </a:pPr>
                      <a:r>
                        <a:rPr lang="en-GB" sz="1800" b="1" dirty="0">
                          <a:solidFill>
                            <a:srgbClr val="000000"/>
                          </a:solidFill>
                          <a:effectLst/>
                          <a:latin typeface="+mj-lt"/>
                          <a:ea typeface="Times New Roman" panose="02020603050405020304" pitchFamily="18" charset="0"/>
                          <a:cs typeface="Times New Roman" panose="02020603050405020304" pitchFamily="18" charset="0"/>
                        </a:rPr>
                        <a:t>Acceptable Evidence</a:t>
                      </a:r>
                      <a:endParaRPr lang="en-ZA" sz="1800" b="1"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7E6E6"/>
                    </a:solidFill>
                  </a:tcPr>
                </a:tc>
                <a:extLst>
                  <a:ext uri="{0D108BD9-81ED-4DB2-BD59-A6C34878D82A}">
                    <a16:rowId xmlns:a16="http://schemas.microsoft.com/office/drawing/2014/main" val="967897038"/>
                  </a:ext>
                </a:extLst>
              </a:tr>
              <a:tr h="1771616">
                <a:tc>
                  <a:txBody>
                    <a:bodyPr/>
                    <a:lstStyle/>
                    <a:p>
                      <a:pPr algn="l">
                        <a:lnSpc>
                          <a:spcPct val="150000"/>
                        </a:lnSpc>
                        <a:spcBef>
                          <a:spcPts val="300"/>
                        </a:spcBef>
                      </a:pPr>
                      <a:r>
                        <a:rPr lang="en-GB" sz="1600" dirty="0">
                          <a:effectLst/>
                          <a:latin typeface="+mj-lt"/>
                          <a:ea typeface="Times New Roman" panose="02020603050405020304" pitchFamily="18" charset="0"/>
                          <a:cs typeface="Times New Roman" panose="02020603050405020304" pitchFamily="18" charset="0"/>
                        </a:rPr>
                        <a:t>B-BBEE Status contributor level 1 or 2</a:t>
                      </a:r>
                      <a:endParaRPr lang="en-ZA" sz="16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endParaRPr lang="en-ZA" sz="1600" b="0" i="0" u="none" strike="noStrike" kern="1200" baseline="0" dirty="0">
                        <a:solidFill>
                          <a:schemeClr val="tx1"/>
                        </a:solidFill>
                        <a:latin typeface="+mj-lt"/>
                        <a:ea typeface="+mn-ea"/>
                        <a:cs typeface="+mn-cs"/>
                      </a:endParaRPr>
                    </a:p>
                    <a:p>
                      <a:endParaRPr lang="en-US" sz="1600" b="0" i="0" u="none" strike="noStrike" kern="1200" baseline="0" dirty="0">
                        <a:solidFill>
                          <a:schemeClr val="tx1"/>
                        </a:solidFill>
                        <a:latin typeface="+mj-lt"/>
                        <a:ea typeface="+mn-ea"/>
                        <a:cs typeface="+mn-cs"/>
                      </a:endParaRPr>
                    </a:p>
                    <a:p>
                      <a:r>
                        <a:rPr lang="en-US" sz="1600" b="0" i="0" u="none" strike="noStrike" kern="1200" baseline="0" dirty="0">
                          <a:solidFill>
                            <a:schemeClr val="tx1"/>
                          </a:solidFill>
                          <a:latin typeface="+mj-lt"/>
                          <a:ea typeface="+mn-ea"/>
                          <a:cs typeface="+mn-cs"/>
                        </a:rPr>
                        <a:t>B-BBEE Certificate / Sworn - Affidavit / CIPC</a:t>
                      </a:r>
                    </a:p>
                    <a:p>
                      <a:r>
                        <a:rPr lang="en-US" sz="1600" b="0" i="0" u="none" strike="noStrike" kern="1200" baseline="0" dirty="0">
                          <a:solidFill>
                            <a:schemeClr val="tx1"/>
                          </a:solidFill>
                          <a:latin typeface="+mj-lt"/>
                          <a:ea typeface="+mn-ea"/>
                          <a:cs typeface="+mn-cs"/>
                        </a:rPr>
                        <a:t>B-BBEE Certificate (in case of JV, a consolidated scorecard will be accepted) as per DTIC guidelines.</a:t>
                      </a:r>
                      <a:r>
                        <a:rPr lang="en-ZA" sz="1600" b="0" i="0" u="none" strike="noStrike" kern="1200" baseline="0" dirty="0">
                          <a:solidFill>
                            <a:schemeClr val="tx1"/>
                          </a:solidFill>
                          <a:latin typeface="+mj-lt"/>
                          <a:ea typeface="+mn-ea"/>
                          <a:cs typeface="+mn-cs"/>
                        </a:rPr>
                        <a:t>	</a:t>
                      </a:r>
                    </a:p>
                    <a:p>
                      <a:pPr algn="l">
                        <a:lnSpc>
                          <a:spcPct val="150000"/>
                        </a:lnSpc>
                        <a:spcBef>
                          <a:spcPts val="300"/>
                        </a:spcBef>
                      </a:pPr>
                      <a:r>
                        <a:rPr lang="en-GB" sz="1600" baseline="0" dirty="0">
                          <a:solidFill>
                            <a:schemeClr val="tx1"/>
                          </a:solidFill>
                          <a:effectLst/>
                          <a:latin typeface="+mj-lt"/>
                          <a:ea typeface="Times New Roman" panose="02020603050405020304" pitchFamily="18" charset="0"/>
                          <a:cs typeface="Times New Roman" panose="02020603050405020304" pitchFamily="18" charset="0"/>
                        </a:rPr>
                        <a:t> </a:t>
                      </a:r>
                      <a:endParaRPr lang="en-ZA" sz="1600" baseline="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54894839"/>
                  </a:ext>
                </a:extLst>
              </a:tr>
              <a:tr h="1771616">
                <a:tc>
                  <a:txBody>
                    <a:bodyPr/>
                    <a:lstStyle/>
                    <a:p>
                      <a:pPr algn="l">
                        <a:lnSpc>
                          <a:spcPct val="150000"/>
                        </a:lnSpc>
                        <a:spcBef>
                          <a:spcPts val="300"/>
                        </a:spcBef>
                      </a:pPr>
                      <a:r>
                        <a:rPr lang="en-US" sz="1600" dirty="0">
                          <a:effectLst/>
                          <a:latin typeface="+mj-lt"/>
                          <a:ea typeface="Times New Roman" panose="02020603050405020304" pitchFamily="18" charset="0"/>
                          <a:cs typeface="Times New Roman" panose="02020603050405020304" pitchFamily="18" charset="0"/>
                        </a:rPr>
                        <a:t>The promotion of supplier development through subcontracting a minimum of 30% of the value of a contract to South African companies which are:</a:t>
                      </a:r>
                    </a:p>
                    <a:p>
                      <a:pPr algn="l">
                        <a:lnSpc>
                          <a:spcPct val="150000"/>
                        </a:lnSpc>
                        <a:spcBef>
                          <a:spcPts val="300"/>
                        </a:spcBef>
                      </a:pPr>
                      <a:r>
                        <a:rPr lang="en-US" sz="1600" dirty="0">
                          <a:effectLst/>
                          <a:latin typeface="+mj-lt"/>
                          <a:ea typeface="Times New Roman" panose="02020603050405020304" pitchFamily="18" charset="0"/>
                          <a:cs typeface="Times New Roman" panose="02020603050405020304" pitchFamily="18" charset="0"/>
                        </a:rPr>
                        <a:t>1. EMEs and/or QSEs black owned</a:t>
                      </a:r>
                      <a:endParaRPr lang="en-ZA" sz="16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endParaRPr lang="en-US" sz="1534" b="0" i="0" u="none" strike="noStrike" kern="1200" baseline="0" dirty="0">
                        <a:solidFill>
                          <a:schemeClr val="tx1"/>
                        </a:solidFill>
                        <a:latin typeface="+mn-lt"/>
                        <a:ea typeface="+mn-ea"/>
                        <a:cs typeface="+mn-cs"/>
                      </a:endParaRPr>
                    </a:p>
                    <a:p>
                      <a:r>
                        <a:rPr lang="en-US" sz="1534" b="0" i="0" u="none" strike="noStrike" kern="1200" baseline="0" dirty="0">
                          <a:solidFill>
                            <a:schemeClr val="tx1"/>
                          </a:solidFill>
                          <a:latin typeface="+mn-lt"/>
                          <a:ea typeface="+mn-ea"/>
                          <a:cs typeface="+mn-cs"/>
                        </a:rPr>
                        <a:t>Sub-contracting agreement(s). </a:t>
                      </a:r>
                    </a:p>
                    <a:p>
                      <a:r>
                        <a:rPr lang="en-US" sz="1534" b="0" i="0" u="none" strike="noStrike" kern="1200" baseline="0" dirty="0">
                          <a:solidFill>
                            <a:schemeClr val="tx1"/>
                          </a:solidFill>
                          <a:latin typeface="+mn-lt"/>
                          <a:ea typeface="+mn-ea"/>
                          <a:cs typeface="+mn-cs"/>
                        </a:rPr>
                        <a:t>Subcontractors B-BBEE Certificate / Sworn - Affidavit / CIPC B-BBEE Certificate as per DTIC guidelines. </a:t>
                      </a:r>
                    </a:p>
                    <a:p>
                      <a:r>
                        <a:rPr lang="en-US" sz="1534" b="0" i="0" u="none" strike="noStrike" kern="1200" baseline="0" dirty="0">
                          <a:solidFill>
                            <a:schemeClr val="tx1"/>
                          </a:solidFill>
                          <a:latin typeface="+mn-lt"/>
                          <a:ea typeface="+mn-ea"/>
                          <a:cs typeface="+mn-cs"/>
                        </a:rPr>
                        <a:t>	</a:t>
                      </a:r>
                    </a:p>
                    <a:p>
                      <a:pPr algn="l">
                        <a:lnSpc>
                          <a:spcPct val="150000"/>
                        </a:lnSpc>
                        <a:spcBef>
                          <a:spcPts val="300"/>
                        </a:spcBef>
                      </a:pPr>
                      <a:endParaRPr lang="en-ZA" sz="1800" baseline="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374042888"/>
                  </a:ext>
                </a:extLst>
              </a:tr>
            </a:tbl>
          </a:graphicData>
        </a:graphic>
      </p:graphicFrame>
    </p:spTree>
    <p:extLst>
      <p:ext uri="{BB962C8B-B14F-4D97-AF65-F5344CB8AC3E}">
        <p14:creationId xmlns:p14="http://schemas.microsoft.com/office/powerpoint/2010/main" val="2655114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04755" y="1743161"/>
            <a:ext cx="11982489" cy="369331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r>
              <a:rPr lang="en-US" sz="6000" dirty="0">
                <a:solidFill>
                  <a:schemeClr val="bg1"/>
                </a:solidFill>
              </a:rPr>
              <a:t>SCOPE OF WORK</a:t>
            </a:r>
          </a:p>
          <a:p>
            <a:pPr algn="ctr"/>
            <a:endParaRPr lang="en-US" sz="6000" dirty="0">
              <a:solidFill>
                <a:schemeClr val="bg1"/>
              </a:solidFill>
            </a:endParaRPr>
          </a:p>
          <a:p>
            <a:pPr algn="ctr"/>
            <a:br>
              <a:rPr lang="en-US" sz="6000" dirty="0">
                <a:solidFill>
                  <a:schemeClr val="bg1"/>
                </a:solidFill>
              </a:rPr>
            </a:br>
            <a:endParaRPr lang="en-US" dirty="0"/>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3397307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9BF1F-DA8D-9DBA-4173-DD9978B0954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79D5DD8-EF20-B304-54F6-7E233AB79A07}"/>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1B729ED0-8B34-99D4-49EC-44930B9EC4E6}"/>
              </a:ext>
            </a:extLst>
          </p:cNvPr>
          <p:cNvSpPr txBox="1">
            <a:spLocks/>
          </p:cNvSpPr>
          <p:nvPr/>
        </p:nvSpPr>
        <p:spPr>
          <a:xfrm>
            <a:off x="104755" y="1743161"/>
            <a:ext cx="11982489" cy="369331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r>
              <a:rPr lang="en-US" sz="6000" dirty="0">
                <a:solidFill>
                  <a:schemeClr val="bg1"/>
                </a:solidFill>
              </a:rPr>
              <a:t>PRICING SCHEDULE</a:t>
            </a:r>
          </a:p>
          <a:p>
            <a:pPr algn="ctr"/>
            <a:endParaRPr lang="en-US" sz="6000" dirty="0">
              <a:solidFill>
                <a:schemeClr val="bg1"/>
              </a:solidFill>
            </a:endParaRPr>
          </a:p>
          <a:p>
            <a:pPr algn="ctr"/>
            <a:br>
              <a:rPr lang="en-US" sz="6000" dirty="0">
                <a:solidFill>
                  <a:schemeClr val="bg1"/>
                </a:solidFill>
              </a:rPr>
            </a:br>
            <a:endParaRPr lang="en-US" dirty="0"/>
          </a:p>
        </p:txBody>
      </p:sp>
      <p:sp>
        <p:nvSpPr>
          <p:cNvPr id="7" name="Graphic 64">
            <a:extLst>
              <a:ext uri="{FF2B5EF4-FFF2-40B4-BE49-F238E27FC236}">
                <a16:creationId xmlns:a16="http://schemas.microsoft.com/office/drawing/2014/main" id="{02D4B1B0-7DDE-1BD0-14F6-2808E91883C0}"/>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D66F7CE-2E05-D503-5369-3962037EC8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46776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04755" y="1743161"/>
            <a:ext cx="11982489" cy="369331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r>
              <a:rPr lang="en-US" sz="6000" dirty="0">
                <a:solidFill>
                  <a:schemeClr val="bg1"/>
                </a:solidFill>
              </a:rPr>
              <a:t>QUESTIONS &amp; ANSWERS</a:t>
            </a:r>
          </a:p>
          <a:p>
            <a:pPr algn="ctr"/>
            <a:endParaRPr lang="en-US" sz="6000" dirty="0">
              <a:solidFill>
                <a:schemeClr val="bg1"/>
              </a:solidFill>
            </a:endParaRPr>
          </a:p>
          <a:p>
            <a:pPr algn="ctr"/>
            <a:br>
              <a:rPr lang="en-US" sz="6000" dirty="0">
                <a:solidFill>
                  <a:schemeClr val="bg1"/>
                </a:solidFill>
              </a:rPr>
            </a:br>
            <a:endParaRPr lang="en-US" dirty="0"/>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93768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4438" y="680"/>
            <a:ext cx="12183186"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355771" y="1155310"/>
            <a:ext cx="4363624" cy="875371"/>
          </a:xfrm>
        </p:spPr>
        <p:txBody>
          <a:bodyPr/>
          <a:lstStyle/>
          <a:p>
            <a:pPr algn="r"/>
            <a:r>
              <a:rPr lang="en-US" sz="4000">
                <a:solidFill>
                  <a:schemeClr val="bg1"/>
                </a:solidFill>
              </a:rPr>
              <a:t>Thank you</a:t>
            </a:r>
            <a:endParaRPr lang="en-US" sz="4000"/>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4.xml><?xml version="1.0" encoding="utf-8"?>
<a:theme xmlns:a="http://schemas.openxmlformats.org/drawingml/2006/main" name="TEMPLATE MASTER">
  <a:themeElements>
    <a:clrScheme name="Transnet">
      <a:dk1>
        <a:srgbClr val="000000"/>
      </a:dk1>
      <a:lt1>
        <a:sysClr val="window" lastClr="FFFFFF"/>
      </a:lt1>
      <a:dk2>
        <a:srgbClr val="69614E"/>
      </a:dk2>
      <a:lt2>
        <a:srgbClr val="C2BBAD"/>
      </a:lt2>
      <a:accent1>
        <a:srgbClr val="A1A250"/>
      </a:accent1>
      <a:accent2>
        <a:srgbClr val="6F90A7"/>
      </a:accent2>
      <a:accent3>
        <a:srgbClr val="84B5BD"/>
      </a:accent3>
      <a:accent4>
        <a:srgbClr val="C7B400"/>
      </a:accent4>
      <a:accent5>
        <a:srgbClr val="E42313"/>
      </a:accent5>
      <a:accent6>
        <a:srgbClr val="95C11F"/>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a:solidFill>
            <a:schemeClr val="tx1"/>
          </a:solidFill>
        </a:ln>
      </a:spPr>
      <a:bodyPr wrap="square" lIns="36000" tIns="36000" rIns="36000" bIns="36000" rtlCol="0" anchor="ctr"/>
      <a:lstStyle>
        <a:defPPr algn="ctr">
          <a:lnSpc>
            <a:spcPct val="110000"/>
          </a:lnSpc>
          <a:spcBef>
            <a:spcPts val="92"/>
          </a:spcBef>
          <a:spcAft>
            <a:spcPts val="92"/>
          </a:spcAft>
          <a:defRPr sz="923"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6402bf8a-be4c-4d43-8340-107e775f40e9"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proval_x0020_Required xmlns="6f7b4a7f-d44a-4f65-a9aa-96ec94e426e4">No</Approval_x0020_Required>
    <_ip_UnifiedCompliancePolicyUIAction xmlns="http://schemas.microsoft.com/sharepoint/v3" xsi:nil="true"/>
    <Approvers xmlns="6f7b4a7f-d44a-4f65-a9aa-96ec94e426e4">
      <UserInfo>
        <DisplayName/>
        <AccountId xsi:nil="true"/>
        <AccountType/>
      </UserInfo>
    </Approvers>
    <Introduction xmlns="43f52f66-d5b0-4392-a517-3158b534590f" xsi:nil="true"/>
    <Approve_x0020_Stage xmlns="6f7b4a7f-d44a-4f65-a9aa-96ec94e426e4" xsi:nil="true"/>
    <IntroductionandWelcome xmlns="43f52f66-d5b0-4392-a517-3158b534590f" xsi:nil="true"/>
    <_ip_UnifiedCompliancePolicyProperties xmlns="http://schemas.microsoft.com/sharepoint/v3" xsi:nil="true"/>
    <SharedWithUsers xmlns="9730eb15-b323-4630-87e1-bd87e66a7703">
      <UserInfo>
        <DisplayName>Dorah Kgotse   TNPA HQ</DisplayName>
        <AccountId>153</AccountId>
        <AccountType/>
      </UserInfo>
      <UserInfo>
        <DisplayName>Unarine Sikhwari   Transnet NPA   Ngqura</DisplayName>
        <AccountId>650</AccountId>
        <AccountType/>
      </UserInfo>
    </SharedWithUser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72DADA21327CB4388513FB1E4D925C3" ma:contentTypeVersion="20" ma:contentTypeDescription="Create a new document." ma:contentTypeScope="" ma:versionID="4651db29578c394b437534803c6fff9d">
  <xsd:schema xmlns:xsd="http://www.w3.org/2001/XMLSchema" xmlns:xs="http://www.w3.org/2001/XMLSchema" xmlns:p="http://schemas.microsoft.com/office/2006/metadata/properties" xmlns:ns1="http://schemas.microsoft.com/sharepoint/v3" xmlns:ns2="6f7b4a7f-d44a-4f65-a9aa-96ec94e426e4" xmlns:ns3="43f52f66-d5b0-4392-a517-3158b534590f" xmlns:ns4="9730eb15-b323-4630-87e1-bd87e66a7703" targetNamespace="http://schemas.microsoft.com/office/2006/metadata/properties" ma:root="true" ma:fieldsID="943fb1a198a12842096c589e4db3c8a1" ns1:_="" ns2:_="" ns3:_="" ns4:_="">
    <xsd:import namespace="http://schemas.microsoft.com/sharepoint/v3"/>
    <xsd:import namespace="6f7b4a7f-d44a-4f65-a9aa-96ec94e426e4"/>
    <xsd:import namespace="43f52f66-d5b0-4392-a517-3158b534590f"/>
    <xsd:import namespace="9730eb15-b323-4630-87e1-bd87e66a7703"/>
    <xsd:element name="properties">
      <xsd:complexType>
        <xsd:sequence>
          <xsd:element name="documentManagement">
            <xsd:complexType>
              <xsd:all>
                <xsd:element ref="ns2:Approval_x0020_Required" minOccurs="0"/>
                <xsd:element ref="ns2:Approvers" minOccurs="0"/>
                <xsd:element ref="ns2:Approve_x0020_Stage"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1:_ip_UnifiedCompliancePolicyProperties" minOccurs="0"/>
                <xsd:element ref="ns1:_ip_UnifiedCompliancePolicyUIAction" minOccurs="0"/>
                <xsd:element ref="ns3:Introduction" minOccurs="0"/>
                <xsd:element ref="ns3:IntroductionandWelcome"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7b4a7f-d44a-4f65-a9aa-96ec94e426e4" elementFormDefault="qualified">
    <xsd:import namespace="http://schemas.microsoft.com/office/2006/documentManagement/types"/>
    <xsd:import namespace="http://schemas.microsoft.com/office/infopath/2007/PartnerControls"/>
    <xsd:element name="Approval_x0020_Required" ma:index="8" nillable="true" ma:displayName="Approval Required" ma:default="No" ma:format="Dropdown" ma:internalName="Approval_x0020_Required">
      <xsd:simpleType>
        <xsd:restriction base="dms:Choice">
          <xsd:enumeration value="No"/>
          <xsd:enumeration value="Yes"/>
        </xsd:restriction>
      </xsd:simpleType>
    </xsd:element>
    <xsd:element name="Approvers" ma:index="9" nillable="true" ma:displayName="Approvers" ma:list="UserInfo" ma:SharePointGroup="0" ma:internalName="Approvers"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_x0020_Stage" ma:index="10" nillable="true" ma:displayName="Approve Stage" ma:format="Dropdown" ma:internalName="Approve_x0020_Stage">
      <xsd:simpleType>
        <xsd:restriction base="dms:Choice">
          <xsd:enumeration value="Approving"/>
          <xsd:enumeration value="Approved"/>
          <xsd:enumeration value="Rejected"/>
        </xsd:restriction>
      </xsd:simpleType>
    </xsd:element>
  </xsd:schema>
  <xsd:schema xmlns:xsd="http://www.w3.org/2001/XMLSchema" xmlns:xs="http://www.w3.org/2001/XMLSchema" xmlns:dms="http://schemas.microsoft.com/office/2006/documentManagement/types" xmlns:pc="http://schemas.microsoft.com/office/infopath/2007/PartnerControls" targetNamespace="43f52f66-d5b0-4392-a517-3158b534590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Introduction" ma:index="25" nillable="true" ma:displayName="Introduction" ma:format="Dropdown" ma:internalName="Introduction">
      <xsd:simpleType>
        <xsd:restriction base="dms:Text">
          <xsd:maxLength value="255"/>
        </xsd:restriction>
      </xsd:simpleType>
    </xsd:element>
    <xsd:element name="IntroductionandWelcome" ma:index="26" nillable="true" ma:displayName="Introduction and Welcome" ma:format="Dropdown" ma:internalName="IntroductionandWelcome">
      <xsd:simpleType>
        <xsd:restriction base="dms:Text">
          <xsd:maxLength value="255"/>
        </xsd:restriction>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730eb15-b323-4630-87e1-bd87e66a7703"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0F11EB-A53C-4160-8ACE-D6FF377291CC}">
  <ds:schemaRefs>
    <ds:schemaRef ds:uri="Microsoft.SharePoint.Taxonomy.ContentTypeSync"/>
  </ds:schemaRefs>
</ds:datastoreItem>
</file>

<file path=customXml/itemProps2.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3.xml><?xml version="1.0" encoding="utf-8"?>
<ds:datastoreItem xmlns:ds="http://schemas.openxmlformats.org/officeDocument/2006/customXml" ds:itemID="{C64AA3A9-A820-4959-AB84-868C8A0F9BD7}">
  <ds:schemaRefs>
    <ds:schemaRef ds:uri="43f52f66-d5b0-4392-a517-3158b534590f"/>
    <ds:schemaRef ds:uri="44c25235-c876-4f6b-bb72-6c2354834594"/>
    <ds:schemaRef ds:uri="6f7b4a7f-d44a-4f65-a9aa-96ec94e426e4"/>
    <ds:schemaRef ds:uri="85cbe607-9ae0-4d12-8a29-cada72e15ef4"/>
    <ds:schemaRef ds:uri="9730eb15-b323-4630-87e1-bd87e66a770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C041BFF1-E995-437F-8E8F-94F45A332CCC}">
  <ds:schemaRefs>
    <ds:schemaRef ds:uri="43f52f66-d5b0-4392-a517-3158b534590f"/>
    <ds:schemaRef ds:uri="6f7b4a7f-d44a-4f65-a9aa-96ec94e426e4"/>
    <ds:schemaRef ds:uri="9730eb15-b323-4630-87e1-bd87e66a770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58cf86ee-526f-4536-9daf-d1ee8064d50e}" enabled="1" method="Standard" siteId="{a1a39996-f913-4016-a58a-361c60dec580}" removed="0"/>
</clbl:labelList>
</file>

<file path=docProps/app.xml><?xml version="1.0" encoding="utf-8"?>
<Properties xmlns="http://schemas.openxmlformats.org/officeDocument/2006/extended-properties" xmlns:vt="http://schemas.openxmlformats.org/officeDocument/2006/docPropsVTypes">
  <Template/>
  <TotalTime>17636</TotalTime>
  <Words>1593</Words>
  <Application>Microsoft Office PowerPoint</Application>
  <PresentationFormat>Widescreen</PresentationFormat>
  <Paragraphs>178</Paragraphs>
  <Slides>20</Slides>
  <Notes>5</Notes>
  <HiddenSlides>0</HiddenSlides>
  <MMClips>0</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1</vt:i4>
      </vt:variant>
      <vt:variant>
        <vt:lpstr>Slide Titles</vt:lpstr>
      </vt:variant>
      <vt:variant>
        <vt:i4>20</vt:i4>
      </vt:variant>
    </vt:vector>
  </HeadingPairs>
  <TitlesOfParts>
    <vt:vector size="36" baseType="lpstr">
      <vt:lpstr>Apex New Bold</vt:lpstr>
      <vt:lpstr>Apex New Book</vt:lpstr>
      <vt:lpstr>Apex New Medium</vt:lpstr>
      <vt:lpstr>Apex New Medium Italic</vt:lpstr>
      <vt:lpstr>Arial</vt:lpstr>
      <vt:lpstr>Calibri</vt:lpstr>
      <vt:lpstr>Calibri Light</vt:lpstr>
      <vt:lpstr>Symbol</vt:lpstr>
      <vt:lpstr>Tahoma</vt:lpstr>
      <vt:lpstr>Tahoma Regular</vt:lpstr>
      <vt:lpstr>Tahoma-Bold</vt:lpstr>
      <vt:lpstr>1_TEMPLATE MASTER</vt:lpstr>
      <vt:lpstr>3_Custom Design</vt:lpstr>
      <vt:lpstr>1_TEMPLATE MASTER</vt:lpstr>
      <vt:lpstr>TEMPLATE MASTER</vt:lpstr>
      <vt:lpstr>think-cell Slide</vt:lpstr>
      <vt:lpstr>REQUEST FOR PROPOSAL [RFP] DESIGN, SUPPLY, INSTALLATION AND COMMISSIONING OF AN 11KV MINISUBSTATION, PERIMETER AND ENTRANCE LIGHTING, AND SECURITY FENCING AT CULEMBORG FOR APERIOD OF EIGHTEEN (18) MONTHS RFP NUMBER: TNPA/2026/07/0002/114563/RFP</vt:lpstr>
      <vt:lpstr>AGENDA</vt:lpstr>
      <vt:lpstr>AGENDA continuing</vt:lpstr>
      <vt:lpstr>HOUSE RULES</vt:lpstr>
      <vt:lpstr>TENDER COMMUNICATION</vt:lpstr>
      <vt:lpstr>TENDER SUBMISSION</vt:lpstr>
      <vt:lpstr>EVALUATION METHODOLOGY</vt:lpstr>
      <vt:lpstr>EVALUATION METHODOLOGY</vt:lpstr>
      <vt:lpstr>EVALUATION METHODOLOGY</vt:lpstr>
      <vt:lpstr>EVALUATION METHODOLOGY</vt:lpstr>
      <vt:lpstr>EVALUATION METHODOLOGY</vt:lpstr>
      <vt:lpstr>EVALUATION METHODOLOGY</vt:lpstr>
      <vt:lpstr>EVALUATION METHODOLOGY</vt:lpstr>
      <vt:lpstr>EVALUATION METHODOLOGY</vt:lpstr>
      <vt:lpstr>SPECIFIC GOALS</vt:lpstr>
      <vt:lpstr>SPECIFIC GOALS – Acceptable Evidence</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Mcebo Mhlanga   Transnet NPA   CPT</cp:lastModifiedBy>
  <cp:revision>47</cp:revision>
  <cp:lastPrinted>2020-07-17T12:09:20Z</cp:lastPrinted>
  <dcterms:created xsi:type="dcterms:W3CDTF">2020-05-19T16:46:16Z</dcterms:created>
  <dcterms:modified xsi:type="dcterms:W3CDTF">2026-10-14T13:33:12Z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0x010100172DADA21327CB4388513FB1E4D925C3</vt:lpwstr>
  </property>
  <property fmtid="{D5CDD505-2E9C-101B-9397-08002B2CF9AE}" pid="3" name="MediaServiceImageTags">
    <vt:lpwstr/>
  </property>
  <property fmtid="{D5CDD505-2E9C-101B-9397-08002B2CF9AE}" pid="4" name="MSIP_Label_58cf86ee-526f-4536-9daf-d1ee8064d50e_Enabled">
    <vt:lpwstr>true</vt:lpwstr>
  </property>
  <property fmtid="{D5CDD505-2E9C-101B-9397-08002B2CF9AE}" pid="5" name="MSIP_Label_58cf86ee-526f-4536-9daf-d1ee8064d50e_SetDate">
    <vt:lpwstr>2025-04-17T09:50:58Z</vt:lpwstr>
  </property>
  <property fmtid="{D5CDD505-2E9C-101B-9397-08002B2CF9AE}" pid="6" name="MSIP_Label_58cf86ee-526f-4536-9daf-d1ee8064d50e_Method">
    <vt:lpwstr>Standard</vt:lpwstr>
  </property>
  <property fmtid="{D5CDD505-2E9C-101B-9397-08002B2CF9AE}" pid="7" name="MSIP_Label_58cf86ee-526f-4536-9daf-d1ee8064d50e_Name">
    <vt:lpwstr>Internal Only Information</vt:lpwstr>
  </property>
  <property fmtid="{D5CDD505-2E9C-101B-9397-08002B2CF9AE}" pid="8" name="MSIP_Label_58cf86ee-526f-4536-9daf-d1ee8064d50e_SiteId">
    <vt:lpwstr>a1a39996-f913-4016-a58a-361c60dec580</vt:lpwstr>
  </property>
  <property fmtid="{D5CDD505-2E9C-101B-9397-08002B2CF9AE}" pid="9" name="MSIP_Label_58cf86ee-526f-4536-9daf-d1ee8064d50e_ActionId">
    <vt:lpwstr>8281750e-1396-48bd-8f03-e21336c1dcfd</vt:lpwstr>
  </property>
  <property fmtid="{D5CDD505-2E9C-101B-9397-08002B2CF9AE}" pid="10" name="MSIP_Label_58cf86ee-526f-4536-9daf-d1ee8064d50e_ContentBits">
    <vt:lpwstr>0</vt:lpwstr>
  </property>
</Properties>
</file>